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3" r:id="rId14"/>
    <p:sldId id="274" r:id="rId15"/>
    <p:sldId id="276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8" r:id="rId45"/>
    <p:sldId id="309" r:id="rId46"/>
    <p:sldId id="311" r:id="rId47"/>
    <p:sldId id="312" r:id="rId48"/>
  </p:sldIdLst>
  <p:sldSz cx="10058400" cy="7772400"/>
  <p:notesSz cx="10058400" cy="77724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>
      <p:cViewPr>
        <p:scale>
          <a:sx n="122" d="100"/>
          <a:sy n="122" d="100"/>
        </p:scale>
        <p:origin x="1016" y="-5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902" y="1040384"/>
            <a:ext cx="807059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15528" y="609600"/>
            <a:ext cx="10160" cy="1524000"/>
          </a:xfrm>
          <a:custGeom>
            <a:avLst/>
            <a:gdLst/>
            <a:ahLst/>
            <a:cxnLst/>
            <a:rect l="l" t="t" r="r" b="b"/>
            <a:pathLst>
              <a:path w="10159" h="1524000">
                <a:moveTo>
                  <a:pt x="9905" y="1523999"/>
                </a:moveTo>
                <a:lnTo>
                  <a:pt x="9905" y="0"/>
                </a:lnTo>
                <a:lnTo>
                  <a:pt x="0" y="0"/>
                </a:lnTo>
                <a:lnTo>
                  <a:pt x="0" y="1523999"/>
                </a:lnTo>
                <a:lnTo>
                  <a:pt x="9905" y="1523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610600" y="609600"/>
            <a:ext cx="120396" cy="120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79002" y="609600"/>
            <a:ext cx="118872" cy="120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47404" y="609600"/>
            <a:ext cx="113538" cy="120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610600" y="778001"/>
            <a:ext cx="120396" cy="115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779002" y="778001"/>
            <a:ext cx="118872" cy="115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947404" y="778001"/>
            <a:ext cx="113538" cy="115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115043" y="778001"/>
            <a:ext cx="109727" cy="1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610600" y="945641"/>
            <a:ext cx="120396" cy="109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779002" y="945641"/>
            <a:ext cx="118872" cy="1097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947404" y="945641"/>
            <a:ext cx="113538" cy="109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9115043" y="945641"/>
            <a:ext cx="109727" cy="109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610600" y="1114044"/>
            <a:ext cx="120396" cy="119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283445" y="945641"/>
            <a:ext cx="119633" cy="1097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779002" y="1114044"/>
            <a:ext cx="118872" cy="1196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8947404" y="1114044"/>
            <a:ext cx="113538" cy="1196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115043" y="1114044"/>
            <a:ext cx="109727" cy="1196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8610600" y="1281683"/>
            <a:ext cx="120396" cy="119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8779002" y="1281683"/>
            <a:ext cx="118872" cy="1196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947404" y="1281683"/>
            <a:ext cx="113538" cy="1196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115043" y="1281683"/>
            <a:ext cx="109727" cy="1196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283445" y="1281683"/>
            <a:ext cx="119633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610600" y="1449324"/>
            <a:ext cx="120396" cy="118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947404" y="1449324"/>
            <a:ext cx="11353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779002" y="144932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115043" y="1449324"/>
            <a:ext cx="109727" cy="118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610600" y="1617725"/>
            <a:ext cx="120396" cy="1120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947404" y="1617725"/>
            <a:ext cx="113538" cy="1120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779002" y="1617725"/>
            <a:ext cx="118872" cy="1120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8779002" y="1785366"/>
            <a:ext cx="118872" cy="1196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9115043" y="1617725"/>
            <a:ext cx="109727" cy="11201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115043" y="1785366"/>
            <a:ext cx="109727" cy="1196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950" y="2356357"/>
            <a:ext cx="7434498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3450" y="2189479"/>
            <a:ext cx="8191499" cy="4353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24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True </a:t>
            </a:r>
            <a:r>
              <a:rPr sz="3600" spc="-220" dirty="0"/>
              <a:t>Color: </a:t>
            </a:r>
            <a:r>
              <a:rPr sz="3600" spc="-190" dirty="0"/>
              <a:t>Component</a:t>
            </a:r>
            <a:r>
              <a:rPr sz="3600" spc="-325" dirty="0"/>
              <a:t> </a:t>
            </a:r>
            <a:r>
              <a:rPr sz="3600" spc="-195" dirty="0"/>
              <a:t>Ordering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09165"/>
            <a:ext cx="73736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95" dirty="0">
                <a:latin typeface="Trebuchet MS"/>
                <a:cs typeface="Trebuchet MS"/>
              </a:rPr>
              <a:t>Colors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3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separate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arrays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of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similar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length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30" dirty="0">
                <a:latin typeface="Trebuchet MS"/>
                <a:cs typeface="Trebuchet MS"/>
              </a:rPr>
              <a:t>Retrieve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same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location</a:t>
            </a:r>
            <a:r>
              <a:rPr sz="2600" spc="-155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(u,v)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each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210" dirty="0">
                <a:latin typeface="Trebuchet MS"/>
                <a:cs typeface="Trebuchet MS"/>
              </a:rPr>
              <a:t>R,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G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and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60" dirty="0">
                <a:latin typeface="Trebuchet MS"/>
                <a:cs typeface="Trebuchet MS"/>
              </a:rPr>
              <a:t>B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array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1904" y="4434403"/>
            <a:ext cx="1908340" cy="79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7379" y="3607318"/>
            <a:ext cx="5333560" cy="3030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629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/>
              <a:t>Example: </a:t>
            </a:r>
            <a:r>
              <a:rPr sz="3600" spc="-145" dirty="0"/>
              <a:t>RGB to </a:t>
            </a:r>
            <a:r>
              <a:rPr sz="3600" spc="-150" dirty="0"/>
              <a:t>HSV</a:t>
            </a:r>
            <a:r>
              <a:rPr sz="3600" spc="-61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54208" y="5057888"/>
            <a:ext cx="4971831" cy="1816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3304" y="2052827"/>
            <a:ext cx="2731770" cy="2731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5502" y="2922524"/>
            <a:ext cx="1305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r>
              <a:rPr sz="1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RGB 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2292" y="5427978"/>
            <a:ext cx="1200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HSV values  in</a:t>
            </a:r>
            <a:r>
              <a:rPr sz="1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grayscale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104038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0" dirty="0">
                <a:solidFill>
                  <a:srgbClr val="330065"/>
                </a:solidFill>
                <a:latin typeface="Trebuchet MS"/>
                <a:cs typeface="Trebuchet MS"/>
              </a:rPr>
              <a:t>HSV </a:t>
            </a:r>
            <a:r>
              <a:rPr sz="3600" b="1" spc="-145" dirty="0">
                <a:solidFill>
                  <a:srgbClr val="330065"/>
                </a:solidFill>
                <a:latin typeface="Trebuchet MS"/>
                <a:cs typeface="Trebuchet MS"/>
              </a:rPr>
              <a:t>to RGB</a:t>
            </a:r>
            <a:r>
              <a:rPr sz="3600" b="1" spc="-56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330065"/>
                </a:solidFill>
                <a:latin typeface="Trebuchet MS"/>
                <a:cs typeface="Trebuchet MS"/>
              </a:rPr>
              <a:t>Conversion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904" y="1961464"/>
            <a:ext cx="8695943" cy="443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1502" y="2104135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4600" y="2838450"/>
            <a:ext cx="4772660" cy="4327525"/>
            <a:chOff x="2514600" y="2838450"/>
            <a:chExt cx="4772660" cy="4327525"/>
          </a:xfrm>
        </p:grpSpPr>
        <p:sp>
          <p:nvSpPr>
            <p:cNvPr id="6" name="object 6"/>
            <p:cNvSpPr/>
            <p:nvPr/>
          </p:nvSpPr>
          <p:spPr>
            <a:xfrm>
              <a:off x="3195827" y="2838450"/>
              <a:ext cx="2569464" cy="3954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600" y="5556504"/>
              <a:ext cx="3250692" cy="1609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8410" y="3657600"/>
              <a:ext cx="4768596" cy="893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HSV </a:t>
            </a:r>
            <a:r>
              <a:rPr sz="3600" spc="-145" dirty="0"/>
              <a:t>to RGB</a:t>
            </a:r>
            <a:r>
              <a:rPr sz="3600" spc="-565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9479"/>
            <a:ext cx="7670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scaled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whole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numbers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range  </a:t>
            </a:r>
            <a:r>
              <a:rPr sz="2400" spc="-110" dirty="0">
                <a:latin typeface="Trebuchet MS"/>
                <a:cs typeface="Trebuchet MS"/>
              </a:rPr>
              <a:t>[0,255]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8069" y="3341370"/>
            <a:ext cx="3422104" cy="112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/>
              <a:t>RGB to </a:t>
            </a:r>
            <a:r>
              <a:rPr sz="3600" spc="-270" dirty="0"/>
              <a:t>HLS</a:t>
            </a:r>
            <a:r>
              <a:rPr sz="3600" spc="-56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7702" y="1994408"/>
            <a:ext cx="556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Compute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Hue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way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HSV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702" y="3311144"/>
            <a:ext cx="4888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Then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compute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other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2535" y="2697442"/>
            <a:ext cx="1546770" cy="21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2085" y="4124844"/>
            <a:ext cx="2423866" cy="42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6712" y="5143552"/>
            <a:ext cx="4001206" cy="1456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091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/>
              <a:t>Example </a:t>
            </a:r>
            <a:r>
              <a:rPr sz="3600" spc="-145" dirty="0"/>
              <a:t>RGB to </a:t>
            </a:r>
            <a:r>
              <a:rPr sz="3600" spc="-270" dirty="0"/>
              <a:t>HLS</a:t>
            </a:r>
            <a:r>
              <a:rPr sz="3600" spc="-61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813304" y="2052827"/>
            <a:ext cx="2731770" cy="2731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75502" y="2922524"/>
            <a:ext cx="1305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r>
              <a:rPr sz="1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RGB 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2292" y="5427978"/>
            <a:ext cx="1200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HLS values  in</a:t>
            </a:r>
            <a:r>
              <a:rPr sz="1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grayscale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3687" y="4908129"/>
            <a:ext cx="5221484" cy="190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HLS </a:t>
            </a:r>
            <a:r>
              <a:rPr sz="3600" spc="-145" dirty="0"/>
              <a:t>to RGB</a:t>
            </a:r>
            <a:r>
              <a:rPr sz="3600" spc="-434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842008"/>
            <a:ext cx="454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Assuming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H, </a:t>
            </a:r>
            <a:r>
              <a:rPr sz="2400" spc="-210" dirty="0">
                <a:latin typeface="Trebuchet MS"/>
                <a:cs typeface="Trebuchet MS"/>
              </a:rPr>
              <a:t>L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[0,1]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range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158744"/>
            <a:ext cx="2898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Otherwise,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calculate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4475479"/>
            <a:ext cx="3498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Then </a:t>
            </a:r>
            <a:r>
              <a:rPr sz="2400" spc="-135" dirty="0">
                <a:latin typeface="Trebuchet MS"/>
                <a:cs typeface="Trebuchet MS"/>
              </a:rPr>
              <a:t>calculate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35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9045" y="2493610"/>
            <a:ext cx="3974139" cy="561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0931" y="3865314"/>
            <a:ext cx="2353129" cy="25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3588" y="5113024"/>
            <a:ext cx="5852903" cy="1265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87984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HLS </a:t>
            </a:r>
            <a:r>
              <a:rPr sz="3600" spc="-145" dirty="0"/>
              <a:t>to RGB</a:t>
            </a:r>
            <a:r>
              <a:rPr sz="3600" spc="-434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842008"/>
            <a:ext cx="5831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5" dirty="0">
                <a:latin typeface="Trebuchet MS"/>
                <a:cs typeface="Trebuchet MS"/>
              </a:rPr>
              <a:t>Assignment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done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follows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9217" y="2485248"/>
            <a:ext cx="3184881" cy="1575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439" y="1238503"/>
            <a:ext cx="640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TV </a:t>
            </a:r>
            <a:r>
              <a:rPr sz="3600" spc="-190" dirty="0"/>
              <a:t>Color </a:t>
            </a:r>
            <a:r>
              <a:rPr sz="3600" spc="-195" dirty="0"/>
              <a:t>Spaces </a:t>
            </a:r>
            <a:r>
              <a:rPr sz="3600" spc="470" dirty="0"/>
              <a:t>–</a:t>
            </a:r>
            <a:r>
              <a:rPr sz="3600" spc="-595" dirty="0"/>
              <a:t> </a:t>
            </a:r>
            <a:r>
              <a:rPr sz="3600" spc="-235" dirty="0"/>
              <a:t>YUV, </a:t>
            </a:r>
            <a:r>
              <a:rPr sz="3600" spc="-215" dirty="0"/>
              <a:t>YIQ, </a:t>
            </a:r>
            <a:r>
              <a:rPr sz="3600" spc="-190" dirty="0"/>
              <a:t>YC</a:t>
            </a:r>
            <a:r>
              <a:rPr sz="3600" i="1" spc="-284" baseline="-20833" dirty="0">
                <a:latin typeface="Carlito"/>
                <a:cs typeface="Carlito"/>
              </a:rPr>
              <a:t>b</a:t>
            </a:r>
            <a:r>
              <a:rPr sz="3600" spc="-190" dirty="0"/>
              <a:t>C</a:t>
            </a:r>
            <a:r>
              <a:rPr sz="3600" i="1" spc="-284" baseline="-20833" dirty="0">
                <a:latin typeface="Carlito"/>
                <a:cs typeface="Carlito"/>
              </a:rPr>
              <a:t>r</a:t>
            </a:r>
            <a:endParaRPr sz="3600" baseline="-20833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7739" y="2109165"/>
            <a:ext cx="7860030" cy="34283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600" spc="-150" dirty="0">
                <a:latin typeface="Trebuchet MS"/>
                <a:cs typeface="Trebuchet MS"/>
              </a:rPr>
              <a:t>YUV,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YIQ: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encoding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for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analog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NTSC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and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PAL</a:t>
            </a:r>
            <a:endParaRPr sz="2600">
              <a:latin typeface="Trebuchet MS"/>
              <a:cs typeface="Trebuchet MS"/>
            </a:endParaRPr>
          </a:p>
          <a:p>
            <a:pPr marL="3810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600" spc="-135" dirty="0">
                <a:latin typeface="Trebuchet MS"/>
                <a:cs typeface="Trebuchet MS"/>
              </a:rPr>
              <a:t>YC</a:t>
            </a:r>
            <a:r>
              <a:rPr sz="2550" i="1" spc="-202" baseline="-21241" dirty="0">
                <a:latin typeface="Carlito"/>
                <a:cs typeface="Carlito"/>
              </a:rPr>
              <a:t>b</a:t>
            </a:r>
            <a:r>
              <a:rPr sz="2600" spc="-135" dirty="0">
                <a:latin typeface="Trebuchet MS"/>
                <a:cs typeface="Trebuchet MS"/>
              </a:rPr>
              <a:t>C</a:t>
            </a:r>
            <a:r>
              <a:rPr sz="2550" i="1" spc="-202" baseline="-21241" dirty="0">
                <a:latin typeface="Carlito"/>
                <a:cs typeface="Carlito"/>
              </a:rPr>
              <a:t>r</a:t>
            </a:r>
            <a:r>
              <a:rPr sz="2600" spc="-135" dirty="0">
                <a:latin typeface="Trebuchet MS"/>
                <a:cs typeface="Trebuchet MS"/>
              </a:rPr>
              <a:t>: </a:t>
            </a:r>
            <a:r>
              <a:rPr sz="2600" spc="-125" dirty="0">
                <a:latin typeface="Trebuchet MS"/>
                <a:cs typeface="Trebuchet MS"/>
              </a:rPr>
              <a:t>Digital </a:t>
            </a:r>
            <a:r>
              <a:rPr sz="2600" spc="-155" dirty="0">
                <a:latin typeface="Trebuchet MS"/>
                <a:cs typeface="Trebuchet MS"/>
              </a:rPr>
              <a:t>TV</a:t>
            </a:r>
            <a:r>
              <a:rPr sz="2600" spc="-30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encoding</a:t>
            </a:r>
            <a:endParaRPr sz="2600">
              <a:latin typeface="Trebuchet MS"/>
              <a:cs typeface="Trebuchet MS"/>
            </a:endParaRPr>
          </a:p>
          <a:p>
            <a:pPr marL="3810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600" spc="-130" dirty="0">
                <a:latin typeface="Trebuchet MS"/>
                <a:cs typeface="Trebuchet MS"/>
              </a:rPr>
              <a:t>Key </a:t>
            </a:r>
            <a:r>
              <a:rPr sz="2600" spc="-85" dirty="0">
                <a:latin typeface="Trebuchet MS"/>
                <a:cs typeface="Trebuchet MS"/>
              </a:rPr>
              <a:t>common</a:t>
            </a:r>
            <a:r>
              <a:rPr sz="2600" spc="-26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ideas:</a:t>
            </a:r>
            <a:endParaRPr sz="2600">
              <a:latin typeface="Trebuchet MS"/>
              <a:cs typeface="Trebuchet MS"/>
            </a:endParaRPr>
          </a:p>
          <a:p>
            <a:pPr marL="729615" marR="1036955" lvl="1" indent="-347980">
              <a:lnSpc>
                <a:spcPct val="100000"/>
              </a:lnSpc>
              <a:spcBef>
                <a:spcPts val="5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400" spc="-110" dirty="0">
                <a:latin typeface="Trebuchet MS"/>
                <a:cs typeface="Trebuchet MS"/>
              </a:rPr>
              <a:t>Separate luminance </a:t>
            </a:r>
            <a:r>
              <a:rPr sz="2400" spc="-85" dirty="0">
                <a:latin typeface="Trebuchet MS"/>
                <a:cs typeface="Trebuchet MS"/>
              </a:rPr>
              <a:t>component </a:t>
            </a:r>
            <a:r>
              <a:rPr sz="2400" spc="-200" dirty="0">
                <a:latin typeface="Trebuchet MS"/>
                <a:cs typeface="Trebuchet MS"/>
              </a:rPr>
              <a:t>Y </a:t>
            </a:r>
            <a:r>
              <a:rPr sz="2400" spc="-95" dirty="0">
                <a:latin typeface="Trebuchet MS"/>
                <a:cs typeface="Trebuchet MS"/>
              </a:rPr>
              <a:t>from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4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chroma 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endParaRPr sz="2400">
              <a:latin typeface="Trebuchet MS"/>
              <a:cs typeface="Trebuchet MS"/>
            </a:endParaRPr>
          </a:p>
          <a:p>
            <a:pPr marL="729615" marR="17780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400" spc="-90" dirty="0">
                <a:latin typeface="Trebuchet MS"/>
                <a:cs typeface="Trebuchet MS"/>
              </a:rPr>
              <a:t>Instead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90" dirty="0">
                <a:latin typeface="Trebuchet MS"/>
                <a:cs typeface="Trebuchet MS"/>
              </a:rPr>
              <a:t>encoding </a:t>
            </a:r>
            <a:r>
              <a:rPr sz="2400" spc="-120" dirty="0">
                <a:latin typeface="Trebuchet MS"/>
                <a:cs typeface="Trebuchet MS"/>
              </a:rPr>
              <a:t>colors, </a:t>
            </a:r>
            <a:r>
              <a:rPr sz="2400" spc="-95" dirty="0">
                <a:latin typeface="Trebuchet MS"/>
                <a:cs typeface="Trebuchet MS"/>
              </a:rPr>
              <a:t>encode color </a:t>
            </a:r>
            <a:r>
              <a:rPr sz="2400" spc="-120" dirty="0">
                <a:latin typeface="Trebuchet MS"/>
                <a:cs typeface="Trebuchet MS"/>
              </a:rPr>
              <a:t>differences  </a:t>
            </a:r>
            <a:r>
              <a:rPr sz="2400" spc="-105" dirty="0">
                <a:latin typeface="Trebuchet MS"/>
                <a:cs typeface="Trebuchet MS"/>
              </a:rPr>
              <a:t>between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(maintains </a:t>
            </a:r>
            <a:r>
              <a:rPr sz="2400" spc="-114" dirty="0">
                <a:latin typeface="Trebuchet MS"/>
                <a:cs typeface="Trebuchet MS"/>
              </a:rPr>
              <a:t>compatibility </a:t>
            </a:r>
            <a:r>
              <a:rPr sz="2400" spc="-105" dirty="0">
                <a:latin typeface="Trebuchet MS"/>
                <a:cs typeface="Trebuchet MS"/>
              </a:rPr>
              <a:t>with </a:t>
            </a:r>
            <a:r>
              <a:rPr sz="2400" spc="-135" dirty="0">
                <a:latin typeface="Trebuchet MS"/>
                <a:cs typeface="Trebuchet MS"/>
              </a:rPr>
              <a:t>black 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105" dirty="0">
                <a:latin typeface="Trebuchet MS"/>
                <a:cs typeface="Trebuchet MS"/>
              </a:rPr>
              <a:t>white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TV)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8331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YUV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070608"/>
            <a:ext cx="791210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5" dirty="0">
                <a:latin typeface="Trebuchet MS"/>
                <a:cs typeface="Trebuchet MS"/>
              </a:rPr>
              <a:t>Basis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encoding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analog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TV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north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america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(NTSC) 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85" dirty="0">
                <a:latin typeface="Trebuchet MS"/>
                <a:cs typeface="Trebuchet MS"/>
              </a:rPr>
              <a:t>Europe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(PAL)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200" dirty="0">
                <a:latin typeface="Trebuchet MS"/>
                <a:cs typeface="Trebuchet MS"/>
              </a:rPr>
              <a:t>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computed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4192015"/>
            <a:ext cx="410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35" dirty="0">
                <a:latin typeface="Trebuchet MS"/>
                <a:cs typeface="Trebuchet MS"/>
              </a:rPr>
              <a:t>UV </a:t>
            </a:r>
            <a:r>
              <a:rPr sz="2400" spc="-80" dirty="0">
                <a:latin typeface="Trebuchet MS"/>
                <a:cs typeface="Trebuchet MS"/>
              </a:rPr>
              <a:t>components </a:t>
            </a:r>
            <a:r>
              <a:rPr sz="2400" spc="-95" dirty="0">
                <a:latin typeface="Trebuchet MS"/>
                <a:cs typeface="Trebuchet MS"/>
              </a:rPr>
              <a:t>computed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6308" y="3636599"/>
            <a:ext cx="4053088" cy="195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857" y="4966473"/>
            <a:ext cx="5952837" cy="266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8331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YUV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5229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Entire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transformation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YUV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4384040"/>
            <a:ext cx="7251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Invert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matrix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above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transform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YUV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back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RGB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1461" y="2954953"/>
            <a:ext cx="4020135" cy="794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5116" y="5161714"/>
            <a:ext cx="4327307" cy="857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372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True </a:t>
            </a:r>
            <a:r>
              <a:rPr sz="3600" spc="-220" dirty="0"/>
              <a:t>Color: </a:t>
            </a:r>
            <a:r>
              <a:rPr sz="3600" spc="-229" dirty="0"/>
              <a:t>Packed</a:t>
            </a:r>
            <a:r>
              <a:rPr sz="3600" spc="-325" dirty="0"/>
              <a:t> </a:t>
            </a:r>
            <a:r>
              <a:rPr sz="3600" spc="-195" dirty="0"/>
              <a:t>Ordering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8718"/>
            <a:ext cx="768921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90" dirty="0">
                <a:latin typeface="Trebuchet MS"/>
                <a:cs typeface="Trebuchet MS"/>
              </a:rPr>
              <a:t>Component </a:t>
            </a:r>
            <a:r>
              <a:rPr sz="2600" spc="-130" dirty="0">
                <a:latin typeface="Trebuchet MS"/>
                <a:cs typeface="Trebuchet MS"/>
              </a:rPr>
              <a:t>(RGB) </a:t>
            </a:r>
            <a:r>
              <a:rPr sz="2600" spc="-105" dirty="0">
                <a:latin typeface="Trebuchet MS"/>
                <a:cs typeface="Trebuchet MS"/>
              </a:rPr>
              <a:t>values representing </a:t>
            </a:r>
            <a:r>
              <a:rPr sz="2600" spc="-125" dirty="0">
                <a:latin typeface="Trebuchet MS"/>
                <a:cs typeface="Trebuchet MS"/>
              </a:rPr>
              <a:t>a </a:t>
            </a:r>
            <a:r>
              <a:rPr sz="2600" spc="-155" dirty="0">
                <a:latin typeface="Trebuchet MS"/>
                <a:cs typeface="Trebuchet MS"/>
              </a:rPr>
              <a:t>pixel’s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5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is  </a:t>
            </a:r>
            <a:r>
              <a:rPr sz="2600" spc="-130" dirty="0">
                <a:latin typeface="Trebuchet MS"/>
                <a:cs typeface="Trebuchet MS"/>
              </a:rPr>
              <a:t>packed </a:t>
            </a:r>
            <a:r>
              <a:rPr sz="2600" spc="-110" dirty="0">
                <a:latin typeface="Trebuchet MS"/>
                <a:cs typeface="Trebuchet MS"/>
              </a:rPr>
              <a:t>together </a:t>
            </a:r>
            <a:r>
              <a:rPr sz="2600" spc="-105" dirty="0">
                <a:latin typeface="Trebuchet MS"/>
                <a:cs typeface="Trebuchet MS"/>
              </a:rPr>
              <a:t>into </a:t>
            </a:r>
            <a:r>
              <a:rPr sz="2600" spc="-110" dirty="0">
                <a:latin typeface="Trebuchet MS"/>
                <a:cs typeface="Trebuchet MS"/>
              </a:rPr>
              <a:t>single</a:t>
            </a:r>
            <a:r>
              <a:rPr sz="2600" spc="-4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element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8213" y="3449522"/>
            <a:ext cx="5457917" cy="2959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99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5" dirty="0"/>
              <a:t>YIQ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16327"/>
            <a:ext cx="729615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Original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NTSC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used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variant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YUV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called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YIQ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i="1" dirty="0">
                <a:latin typeface="Carlito"/>
                <a:cs typeface="Carlito"/>
              </a:rPr>
              <a:t>Y</a:t>
            </a:r>
            <a:r>
              <a:rPr sz="2400" i="1" spc="-10" dirty="0">
                <a:latin typeface="Carlito"/>
                <a:cs typeface="Carlito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component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YUV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0" dirty="0">
                <a:latin typeface="Trebuchet MS"/>
                <a:cs typeface="Trebuchet MS"/>
              </a:rPr>
              <a:t>Both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V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vectors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rotated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mirrored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that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5700776"/>
            <a:ext cx="377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</a:tabLst>
            </a:pPr>
            <a:r>
              <a:rPr sz="2400" spc="-95" dirty="0">
                <a:latin typeface="Trebuchet MS"/>
                <a:cs typeface="Trebuchet MS"/>
              </a:rPr>
              <a:t>where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i="1" spc="-105" dirty="0">
                <a:latin typeface="Arial"/>
                <a:cs typeface="Arial"/>
              </a:rPr>
              <a:t>β	</a:t>
            </a:r>
            <a:r>
              <a:rPr sz="2400" spc="-65" dirty="0">
                <a:latin typeface="Trebuchet MS"/>
                <a:cs typeface="Trebuchet MS"/>
              </a:rPr>
              <a:t>= </a:t>
            </a:r>
            <a:r>
              <a:rPr sz="2400" spc="-90" dirty="0">
                <a:latin typeface="Trebuchet MS"/>
                <a:cs typeface="Trebuchet MS"/>
              </a:rPr>
              <a:t>0.576 </a:t>
            </a:r>
            <a:r>
              <a:rPr sz="2400" spc="-85" dirty="0">
                <a:latin typeface="Trebuchet MS"/>
                <a:cs typeface="Trebuchet MS"/>
              </a:rPr>
              <a:t>(33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degrees)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5067" y="3827546"/>
            <a:ext cx="5366729" cy="723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03902" y="4757420"/>
            <a:ext cx="1098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2D</a:t>
            </a:r>
            <a:r>
              <a:rPr sz="16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rotation  matrix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202" y="899413"/>
            <a:ext cx="1150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000" spc="-210" dirty="0"/>
              <a:t>YC</a:t>
            </a:r>
            <a:r>
              <a:rPr sz="3975" i="1" spc="-315" baseline="-20964" dirty="0">
                <a:latin typeface="Carlito"/>
                <a:cs typeface="Carlito"/>
              </a:rPr>
              <a:t>b</a:t>
            </a:r>
            <a:r>
              <a:rPr sz="4000" spc="-210" dirty="0"/>
              <a:t>C</a:t>
            </a:r>
            <a:r>
              <a:rPr sz="3975" i="1" spc="-315" baseline="-20964" dirty="0">
                <a:latin typeface="Carlito"/>
                <a:cs typeface="Carlito"/>
              </a:rPr>
              <a:t>r</a:t>
            </a:r>
            <a:endParaRPr sz="3975" baseline="-20964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1202" y="1692656"/>
            <a:ext cx="703897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67665" algn="l"/>
                <a:tab pos="368300" algn="l"/>
              </a:tabLst>
            </a:pPr>
            <a:r>
              <a:rPr sz="2400" spc="-105" dirty="0">
                <a:latin typeface="Trebuchet MS"/>
                <a:cs typeface="Trebuchet MS"/>
              </a:rPr>
              <a:t>Internationally </a:t>
            </a:r>
            <a:r>
              <a:rPr sz="2400" spc="-110" dirty="0">
                <a:latin typeface="Trebuchet MS"/>
                <a:cs typeface="Trebuchet MS"/>
              </a:rPr>
              <a:t>standardized variant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42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YUV</a:t>
            </a:r>
            <a:endParaRPr sz="2400">
              <a:latin typeface="Trebuchet MS"/>
              <a:cs typeface="Trebuchet MS"/>
            </a:endParaRPr>
          </a:p>
          <a:p>
            <a:pPr marL="3683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67665" algn="l"/>
                <a:tab pos="368300" algn="l"/>
              </a:tabLst>
            </a:pPr>
            <a:r>
              <a:rPr sz="2400" spc="-65" dirty="0">
                <a:latin typeface="Trebuchet MS"/>
                <a:cs typeface="Trebuchet MS"/>
              </a:rPr>
              <a:t>Used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digital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TV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compression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(e.g.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JPEG)</a:t>
            </a:r>
            <a:endParaRPr sz="2400">
              <a:latin typeface="Trebuchet MS"/>
              <a:cs typeface="Trebuchet MS"/>
            </a:endParaRPr>
          </a:p>
          <a:p>
            <a:pPr marL="3683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67665" algn="l"/>
                <a:tab pos="368300" algn="l"/>
              </a:tabLst>
            </a:pPr>
            <a:r>
              <a:rPr sz="2400" i="1" spc="-5" dirty="0">
                <a:latin typeface="Carlito"/>
                <a:cs typeface="Carlito"/>
              </a:rPr>
              <a:t>Y, </a:t>
            </a:r>
            <a:r>
              <a:rPr sz="2400" spc="-55" dirty="0">
                <a:latin typeface="Trebuchet MS"/>
                <a:cs typeface="Trebuchet MS"/>
              </a:rPr>
              <a:t>C</a:t>
            </a:r>
            <a:r>
              <a:rPr sz="2400" i="1" spc="-82" baseline="-20833" dirty="0">
                <a:latin typeface="Carlito"/>
                <a:cs typeface="Carlito"/>
              </a:rPr>
              <a:t>b</a:t>
            </a:r>
            <a:r>
              <a:rPr sz="2400" i="1" spc="-55" dirty="0">
                <a:latin typeface="Carlito"/>
                <a:cs typeface="Carlito"/>
              </a:rPr>
              <a:t>, </a:t>
            </a:r>
            <a:r>
              <a:rPr sz="2400" spc="-85" dirty="0">
                <a:latin typeface="Trebuchet MS"/>
                <a:cs typeface="Trebuchet MS"/>
              </a:rPr>
              <a:t>C</a:t>
            </a:r>
            <a:r>
              <a:rPr sz="2400" i="1" spc="-127" baseline="-20833" dirty="0">
                <a:latin typeface="Carlito"/>
                <a:cs typeface="Carlito"/>
              </a:rPr>
              <a:t>r </a:t>
            </a:r>
            <a:r>
              <a:rPr sz="2400" spc="-80" dirty="0">
                <a:latin typeface="Trebuchet MS"/>
                <a:cs typeface="Trebuchet MS"/>
              </a:rPr>
              <a:t>components </a:t>
            </a:r>
            <a:r>
              <a:rPr sz="2400" spc="-130" dirty="0">
                <a:latin typeface="Trebuchet MS"/>
                <a:cs typeface="Trebuchet MS"/>
              </a:rPr>
              <a:t>calculated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502" y="4838192"/>
            <a:ext cx="4961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spc="-85" dirty="0">
                <a:latin typeface="Trebuchet MS"/>
                <a:cs typeface="Trebuchet MS"/>
              </a:rPr>
              <a:t>Inverse </a:t>
            </a:r>
            <a:r>
              <a:rPr sz="2400" spc="-95" dirty="0">
                <a:latin typeface="Trebuchet MS"/>
                <a:cs typeface="Trebuchet MS"/>
              </a:rPr>
              <a:t>transform from </a:t>
            </a:r>
            <a:r>
              <a:rPr sz="2400" spc="-110" dirty="0">
                <a:latin typeface="Trebuchet MS"/>
                <a:cs typeface="Trebuchet MS"/>
              </a:rPr>
              <a:t>YC</a:t>
            </a:r>
            <a:r>
              <a:rPr sz="2400" i="1" spc="-165" baseline="-20833" dirty="0">
                <a:latin typeface="Carlito"/>
                <a:cs typeface="Carlito"/>
              </a:rPr>
              <a:t>b</a:t>
            </a:r>
            <a:r>
              <a:rPr sz="2400" spc="-110" dirty="0">
                <a:latin typeface="Trebuchet MS"/>
                <a:cs typeface="Trebuchet MS"/>
              </a:rPr>
              <a:t>C</a:t>
            </a:r>
            <a:r>
              <a:rPr sz="2400" i="1" spc="-165" baseline="-20833" dirty="0">
                <a:latin typeface="Carlito"/>
                <a:cs typeface="Carlito"/>
              </a:rPr>
              <a:t>r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509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RGB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46716" y="3258223"/>
            <a:ext cx="3741516" cy="1252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2930" y="5440419"/>
            <a:ext cx="3936473" cy="1318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202" y="1239265"/>
            <a:ext cx="104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YC</a:t>
            </a:r>
            <a:r>
              <a:rPr sz="3600" i="1" spc="-284" baseline="-20833" dirty="0">
                <a:latin typeface="Carlito"/>
                <a:cs typeface="Carlito"/>
              </a:rPr>
              <a:t>b</a:t>
            </a:r>
            <a:r>
              <a:rPr sz="3600" spc="-190" dirty="0"/>
              <a:t>C</a:t>
            </a:r>
            <a:r>
              <a:rPr sz="3600" i="1" spc="-284" baseline="-20833" dirty="0">
                <a:latin typeface="Carlito"/>
                <a:cs typeface="Carlito"/>
              </a:rPr>
              <a:t>r</a:t>
            </a:r>
            <a:endParaRPr sz="3600" baseline="-20833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1202" y="2116327"/>
            <a:ext cx="690054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67665" algn="l"/>
                <a:tab pos="368300" algn="l"/>
              </a:tabLst>
            </a:pPr>
            <a:r>
              <a:rPr sz="2400" spc="-105" dirty="0">
                <a:latin typeface="Trebuchet MS"/>
                <a:cs typeface="Trebuchet MS"/>
              </a:rPr>
              <a:t>ITU </a:t>
            </a:r>
            <a:r>
              <a:rPr sz="2400" spc="-95" dirty="0">
                <a:latin typeface="Trebuchet MS"/>
                <a:cs typeface="Trebuchet MS"/>
              </a:rPr>
              <a:t>recommendation </a:t>
            </a:r>
            <a:r>
              <a:rPr sz="2400" spc="-114" dirty="0">
                <a:latin typeface="Trebuchet MS"/>
                <a:cs typeface="Trebuchet MS"/>
              </a:rPr>
              <a:t>BT.601 specifies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values:</a:t>
            </a:r>
            <a:endParaRPr sz="2400">
              <a:latin typeface="Trebuchet MS"/>
              <a:cs typeface="Trebuchet MS"/>
            </a:endParaRPr>
          </a:p>
          <a:p>
            <a:pPr marL="434975">
              <a:lnSpc>
                <a:spcPct val="100000"/>
              </a:lnSpc>
              <a:spcBef>
                <a:spcPts val="575"/>
              </a:spcBef>
              <a:tabLst>
                <a:tab pos="2093595" algn="l"/>
                <a:tab pos="3820795" algn="l"/>
                <a:tab pos="5562600" algn="l"/>
              </a:tabLst>
            </a:pPr>
            <a:r>
              <a:rPr sz="2400" i="1" dirty="0">
                <a:latin typeface="Carlito"/>
                <a:cs typeface="Carlito"/>
              </a:rPr>
              <a:t>w</a:t>
            </a:r>
            <a:r>
              <a:rPr sz="2400" i="1" baseline="-20833" dirty="0">
                <a:latin typeface="Carlito"/>
                <a:cs typeface="Carlito"/>
              </a:rPr>
              <a:t>R</a:t>
            </a:r>
            <a:r>
              <a:rPr sz="2400" i="1" spc="254" baseline="-20833" dirty="0">
                <a:latin typeface="Carlito"/>
                <a:cs typeface="Carlito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i="1" spc="-5" dirty="0">
                <a:latin typeface="Carlito"/>
                <a:cs typeface="Carlito"/>
              </a:rPr>
              <a:t>0.299,	</a:t>
            </a:r>
            <a:r>
              <a:rPr sz="2400" i="1" dirty="0">
                <a:latin typeface="Carlito"/>
                <a:cs typeface="Carlito"/>
              </a:rPr>
              <a:t>w</a:t>
            </a:r>
            <a:r>
              <a:rPr sz="2400" i="1" baseline="-20833" dirty="0">
                <a:latin typeface="Carlito"/>
                <a:cs typeface="Carlito"/>
              </a:rPr>
              <a:t>B</a:t>
            </a:r>
            <a:r>
              <a:rPr sz="2400" i="1" spc="254" baseline="-20833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=</a:t>
            </a:r>
            <a:r>
              <a:rPr sz="2400" i="1" spc="5" dirty="0">
                <a:latin typeface="Carlito"/>
                <a:cs typeface="Carlito"/>
              </a:rPr>
              <a:t> </a:t>
            </a:r>
            <a:r>
              <a:rPr sz="2400" i="1" spc="-5" dirty="0">
                <a:latin typeface="Carlito"/>
                <a:cs typeface="Carlito"/>
              </a:rPr>
              <a:t>0.114,	</a:t>
            </a:r>
            <a:r>
              <a:rPr sz="2400" i="1" dirty="0">
                <a:latin typeface="Carlito"/>
                <a:cs typeface="Carlito"/>
              </a:rPr>
              <a:t>w</a:t>
            </a:r>
            <a:r>
              <a:rPr sz="2400" i="1" baseline="-20833" dirty="0">
                <a:latin typeface="Carlito"/>
                <a:cs typeface="Carlito"/>
              </a:rPr>
              <a:t>G  </a:t>
            </a:r>
            <a:r>
              <a:rPr sz="2400" i="1" dirty="0">
                <a:latin typeface="Carlito"/>
                <a:cs typeface="Carlito"/>
              </a:rPr>
              <a:t>= 1 –</a:t>
            </a:r>
            <a:r>
              <a:rPr sz="2400" i="1" spc="-20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w</a:t>
            </a:r>
            <a:r>
              <a:rPr sz="2400" i="1" baseline="-20833" dirty="0">
                <a:latin typeface="Carlito"/>
                <a:cs typeface="Carlito"/>
              </a:rPr>
              <a:t>B </a:t>
            </a:r>
            <a:r>
              <a:rPr sz="2400" i="1" dirty="0">
                <a:latin typeface="Carlito"/>
                <a:cs typeface="Carlito"/>
              </a:rPr>
              <a:t>–	w</a:t>
            </a:r>
            <a:r>
              <a:rPr sz="2400" i="1" baseline="-20833" dirty="0">
                <a:latin typeface="Carlito"/>
                <a:cs typeface="Carlito"/>
              </a:rPr>
              <a:t>R </a:t>
            </a:r>
            <a:r>
              <a:rPr sz="2400" i="1" dirty="0">
                <a:latin typeface="Carlito"/>
                <a:cs typeface="Carlito"/>
              </a:rPr>
              <a:t>=</a:t>
            </a:r>
            <a:r>
              <a:rPr sz="2400" i="1" spc="-27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0.587</a:t>
            </a:r>
            <a:endParaRPr sz="2400">
              <a:latin typeface="Carlito"/>
              <a:cs typeface="Carlito"/>
            </a:endParaRPr>
          </a:p>
          <a:p>
            <a:pPr marL="3683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67665" algn="l"/>
                <a:tab pos="368300" algn="l"/>
              </a:tabLst>
            </a:pPr>
            <a:r>
              <a:rPr sz="2400" spc="-95" dirty="0">
                <a:latin typeface="Trebuchet MS"/>
                <a:cs typeface="Trebuchet MS"/>
              </a:rPr>
              <a:t>Thus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transformation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4822952"/>
            <a:ext cx="544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5" dirty="0">
                <a:latin typeface="Trebuchet MS"/>
                <a:cs typeface="Trebuchet MS"/>
              </a:rPr>
              <a:t>And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95" dirty="0">
                <a:latin typeface="Trebuchet MS"/>
                <a:cs typeface="Trebuchet MS"/>
              </a:rPr>
              <a:t>inverse </a:t>
            </a:r>
            <a:r>
              <a:rPr sz="2400" spc="-90" dirty="0">
                <a:latin typeface="Trebuchet MS"/>
                <a:cs typeface="Trebuchet MS"/>
              </a:rPr>
              <a:t>transformation</a:t>
            </a:r>
            <a:r>
              <a:rPr sz="2400" spc="-52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becomes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7086" y="3669446"/>
            <a:ext cx="3957191" cy="770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5402" y="5390753"/>
            <a:ext cx="4106954" cy="79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2103" y="1649730"/>
            <a:ext cx="4443984" cy="5404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502" y="88798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85" dirty="0"/>
              <a:t>Comparing </a:t>
            </a:r>
            <a:r>
              <a:rPr sz="3600" spc="-235" dirty="0"/>
              <a:t>YUV, </a:t>
            </a:r>
            <a:r>
              <a:rPr sz="3600" spc="-155" dirty="0"/>
              <a:t>YIQ </a:t>
            </a:r>
            <a:r>
              <a:rPr sz="3600" spc="-165" dirty="0"/>
              <a:t>and</a:t>
            </a:r>
            <a:r>
              <a:rPr sz="3600" spc="-555" dirty="0"/>
              <a:t> </a:t>
            </a:r>
            <a:r>
              <a:rPr sz="3600" spc="-190" dirty="0"/>
              <a:t>YC</a:t>
            </a:r>
            <a:r>
              <a:rPr sz="3600" i="1" spc="-284" baseline="-20833" dirty="0">
                <a:latin typeface="Carlito"/>
                <a:cs typeface="Carlito"/>
              </a:rPr>
              <a:t>b</a:t>
            </a:r>
            <a:r>
              <a:rPr sz="3600" spc="-190" dirty="0"/>
              <a:t>C</a:t>
            </a:r>
            <a:r>
              <a:rPr sz="3600" i="1" spc="-284" baseline="-20833" dirty="0">
                <a:latin typeface="Carlito"/>
                <a:cs typeface="Carlito"/>
              </a:rPr>
              <a:t>r</a:t>
            </a:r>
            <a:endParaRPr sz="3600" baseline="-20833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2189479"/>
            <a:ext cx="3270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200" dirty="0">
                <a:latin typeface="Trebuchet MS"/>
                <a:cs typeface="Trebuchet MS"/>
              </a:rPr>
              <a:t>Y </a:t>
            </a:r>
            <a:r>
              <a:rPr sz="2400" spc="-95" dirty="0">
                <a:latin typeface="Trebuchet MS"/>
                <a:cs typeface="Trebuchet MS"/>
              </a:rPr>
              <a:t>values </a:t>
            </a:r>
            <a:r>
              <a:rPr sz="2400" spc="-114" dirty="0">
                <a:latin typeface="Trebuchet MS"/>
                <a:cs typeface="Trebuchet MS"/>
              </a:rPr>
              <a:t>are </a:t>
            </a:r>
            <a:r>
              <a:rPr sz="2400" spc="-130" dirty="0">
                <a:latin typeface="Trebuchet MS"/>
                <a:cs typeface="Trebuchet MS"/>
              </a:rPr>
              <a:t>identical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  </a:t>
            </a:r>
            <a:r>
              <a:rPr sz="2400" spc="-145" dirty="0">
                <a:latin typeface="Trebuchet MS"/>
                <a:cs typeface="Trebuchet MS"/>
              </a:rPr>
              <a:t>all </a:t>
            </a:r>
            <a:r>
              <a:rPr sz="2400" spc="-45" dirty="0">
                <a:latin typeface="Trebuchet MS"/>
                <a:cs typeface="Trebuchet MS"/>
              </a:rPr>
              <a:t>3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spaces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2936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CIE </a:t>
            </a:r>
            <a:r>
              <a:rPr sz="3600" spc="-190" dirty="0"/>
              <a:t>Color</a:t>
            </a:r>
            <a:r>
              <a:rPr sz="3600" spc="-405" dirty="0"/>
              <a:t> </a:t>
            </a:r>
            <a:r>
              <a:rPr sz="3600" spc="-210" dirty="0"/>
              <a:t>Space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2502" y="2253487"/>
            <a:ext cx="6692265" cy="13061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5080" indent="-343535">
              <a:lnSpc>
                <a:spcPts val="3020"/>
              </a:lnSpc>
              <a:spcBef>
                <a:spcPts val="484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55" dirty="0">
                <a:latin typeface="Trebuchet MS"/>
                <a:cs typeface="Trebuchet MS"/>
              </a:rPr>
              <a:t>The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Carlito"/>
                <a:cs typeface="Carlito"/>
              </a:rPr>
              <a:t>gamut</a:t>
            </a:r>
            <a:r>
              <a:rPr sz="2800" i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all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colors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perceivable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thus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  </a:t>
            </a:r>
            <a:r>
              <a:rPr sz="2800" spc="-120" dirty="0">
                <a:latin typeface="Trebuchet MS"/>
                <a:cs typeface="Trebuchet MS"/>
              </a:rPr>
              <a:t>three‐dimensional </a:t>
            </a:r>
            <a:r>
              <a:rPr sz="2800" spc="-95" dirty="0">
                <a:latin typeface="Trebuchet MS"/>
                <a:cs typeface="Trebuchet MS"/>
              </a:rPr>
              <a:t>shape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415" dirty="0">
                <a:latin typeface="Trebuchet MS"/>
                <a:cs typeface="Trebuchet MS"/>
              </a:rPr>
              <a:t> </a:t>
            </a:r>
            <a:r>
              <a:rPr sz="2800" spc="-245" dirty="0">
                <a:latin typeface="Trebuchet MS"/>
                <a:cs typeface="Trebuchet MS"/>
              </a:rPr>
              <a:t>X,Y,Z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Color </a:t>
            </a:r>
            <a:r>
              <a:rPr sz="2800" spc="-75" dirty="0">
                <a:latin typeface="Trebuchet MS"/>
                <a:cs typeface="Trebuchet MS"/>
              </a:rPr>
              <a:t>= </a:t>
            </a:r>
            <a:r>
              <a:rPr sz="2800" spc="-150" dirty="0">
                <a:latin typeface="Trebuchet MS"/>
                <a:cs typeface="Trebuchet MS"/>
              </a:rPr>
              <a:t>X’</a:t>
            </a:r>
            <a:r>
              <a:rPr sz="2800" i="1" spc="-150" dirty="0">
                <a:latin typeface="Carlito"/>
                <a:cs typeface="Carlito"/>
              </a:rPr>
              <a:t>X </a:t>
            </a:r>
            <a:r>
              <a:rPr sz="2800" i="1" dirty="0">
                <a:latin typeface="Carlito"/>
                <a:cs typeface="Carlito"/>
              </a:rPr>
              <a:t>+ </a:t>
            </a:r>
            <a:r>
              <a:rPr sz="2800" spc="-190" dirty="0">
                <a:latin typeface="Trebuchet MS"/>
                <a:cs typeface="Trebuchet MS"/>
              </a:rPr>
              <a:t>Y’</a:t>
            </a:r>
            <a:r>
              <a:rPr sz="2800" i="1" spc="-190" dirty="0">
                <a:latin typeface="Carlito"/>
                <a:cs typeface="Carlito"/>
              </a:rPr>
              <a:t>Y </a:t>
            </a:r>
            <a:r>
              <a:rPr sz="2800" i="1" dirty="0">
                <a:latin typeface="Carlito"/>
                <a:cs typeface="Carlito"/>
              </a:rPr>
              <a:t>+</a:t>
            </a:r>
            <a:r>
              <a:rPr sz="2800" i="1" spc="-355" dirty="0">
                <a:latin typeface="Carlito"/>
                <a:cs typeface="Carlito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Z’</a:t>
            </a:r>
            <a:r>
              <a:rPr sz="2800" i="1" spc="-190" dirty="0">
                <a:latin typeface="Carlito"/>
                <a:cs typeface="Carlito"/>
              </a:rPr>
              <a:t>Z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52" y="3727703"/>
            <a:ext cx="3957371" cy="2694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8400" y="4343400"/>
            <a:ext cx="2819399" cy="208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702" y="1040384"/>
            <a:ext cx="617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CIE </a:t>
            </a:r>
            <a:r>
              <a:rPr sz="3600" spc="-210" dirty="0"/>
              <a:t>Chromaticity </a:t>
            </a:r>
            <a:r>
              <a:rPr sz="3600" spc="-155" dirty="0"/>
              <a:t>Diagram</a:t>
            </a:r>
            <a:r>
              <a:rPr sz="3600" spc="-409" dirty="0"/>
              <a:t> </a:t>
            </a:r>
            <a:r>
              <a:rPr sz="3600" spc="-260" dirty="0"/>
              <a:t>(1931)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52379" y="2384746"/>
            <a:ext cx="4246152" cy="4648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6664" y="2465324"/>
            <a:ext cx="26784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•For </a:t>
            </a:r>
            <a:r>
              <a:rPr sz="2000" spc="-15" dirty="0">
                <a:latin typeface="Arial"/>
                <a:cs typeface="Arial"/>
              </a:rPr>
              <a:t>simplicity, </a:t>
            </a:r>
            <a:r>
              <a:rPr sz="2000" spc="-5" dirty="0">
                <a:latin typeface="Arial"/>
                <a:cs typeface="Arial"/>
              </a:rPr>
              <a:t>we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often  project to the 2D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plane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•Also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normalize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3502" y="5131560"/>
            <a:ext cx="3569970" cy="1783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•Note: Inside horseshoe visible,  </a:t>
            </a:r>
            <a:r>
              <a:rPr sz="2000" spc="-10" dirty="0">
                <a:latin typeface="Arial"/>
                <a:cs typeface="Arial"/>
              </a:rPr>
              <a:t>outside invisible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eye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77914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Note: </a:t>
            </a:r>
            <a:r>
              <a:rPr sz="1800" spc="-5" dirty="0">
                <a:latin typeface="Arial"/>
                <a:cs typeface="Arial"/>
              </a:rPr>
              <a:t>Look up </a:t>
            </a:r>
            <a:r>
              <a:rPr sz="1800" i="1" dirty="0">
                <a:latin typeface="Arial"/>
                <a:cs typeface="Arial"/>
              </a:rPr>
              <a:t>x,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77914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Calculate z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i="1" spc="-5" dirty="0">
                <a:latin typeface="Arial"/>
                <a:cs typeface="Arial"/>
              </a:rPr>
              <a:t>1 – </a:t>
            </a:r>
            <a:r>
              <a:rPr sz="1800" i="1" dirty="0">
                <a:latin typeface="Arial"/>
                <a:cs typeface="Arial"/>
              </a:rPr>
              <a:t>x -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3708" y="4313709"/>
            <a:ext cx="3990839" cy="353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1822" y="3649111"/>
            <a:ext cx="1663356" cy="253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989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/>
              <a:t>Standard</a:t>
            </a:r>
            <a:r>
              <a:rPr sz="3600" spc="-290" dirty="0"/>
              <a:t> </a:t>
            </a:r>
            <a:r>
              <a:rPr sz="3600" spc="-165" dirty="0"/>
              <a:t>Illuminants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7702" y="1998979"/>
            <a:ext cx="7786370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5" dirty="0">
                <a:latin typeface="Trebuchet MS"/>
                <a:cs typeface="Trebuchet MS"/>
              </a:rPr>
              <a:t>Central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goal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CIE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chart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quantitative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measurement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90" dirty="0">
                <a:latin typeface="Trebuchet MS"/>
                <a:cs typeface="Trebuchet MS"/>
              </a:rPr>
              <a:t>colors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10" dirty="0">
                <a:latin typeface="Trebuchet MS"/>
                <a:cs typeface="Trebuchet MS"/>
              </a:rPr>
              <a:t>physical</a:t>
            </a:r>
            <a:r>
              <a:rPr sz="2400" spc="-3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reality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CIE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specifies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standard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illuminants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many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real</a:t>
            </a:r>
            <a:r>
              <a:rPr sz="2400" b="1" spc="-1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354965">
              <a:lnSpc>
                <a:spcPct val="100000"/>
              </a:lnSpc>
            </a:pPr>
            <a:r>
              <a:rPr sz="2400" b="1" spc="-135" dirty="0">
                <a:solidFill>
                  <a:srgbClr val="FF0000"/>
                </a:solidFill>
                <a:latin typeface="Trebuchet MS"/>
                <a:cs typeface="Trebuchet MS"/>
              </a:rPr>
              <a:t>hypothetical </a:t>
            </a:r>
            <a:r>
              <a:rPr sz="2400" spc="-120" dirty="0">
                <a:latin typeface="Trebuchet MS"/>
                <a:cs typeface="Trebuchet MS"/>
              </a:rPr>
              <a:t>light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sources</a:t>
            </a:r>
            <a:endParaRPr sz="2400">
              <a:latin typeface="Trebuchet MS"/>
              <a:cs typeface="Trebuchet MS"/>
            </a:endParaRPr>
          </a:p>
          <a:p>
            <a:pPr marL="355600" marR="100965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0" dirty="0">
                <a:latin typeface="Trebuchet MS"/>
                <a:cs typeface="Trebuchet MS"/>
              </a:rPr>
              <a:t>Specified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spectral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radiant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power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distribution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  </a:t>
            </a:r>
            <a:r>
              <a:rPr sz="2400" spc="-114" dirty="0">
                <a:latin typeface="Trebuchet MS"/>
                <a:cs typeface="Trebuchet MS"/>
              </a:rPr>
              <a:t>correlated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temperature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60" dirty="0">
                <a:solidFill>
                  <a:srgbClr val="FF0000"/>
                </a:solidFill>
                <a:latin typeface="Trebuchet MS"/>
                <a:cs typeface="Trebuchet MS"/>
              </a:rPr>
              <a:t>D50: </a:t>
            </a:r>
            <a:r>
              <a:rPr sz="2400" spc="-110" dirty="0">
                <a:latin typeface="Trebuchet MS"/>
                <a:cs typeface="Trebuchet MS"/>
              </a:rPr>
              <a:t>natural </a:t>
            </a:r>
            <a:r>
              <a:rPr sz="2400" spc="-130" dirty="0">
                <a:latin typeface="Trebuchet MS"/>
                <a:cs typeface="Trebuchet MS"/>
              </a:rPr>
              <a:t>direct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sunlight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60" dirty="0">
                <a:solidFill>
                  <a:srgbClr val="FF0000"/>
                </a:solidFill>
                <a:latin typeface="Trebuchet MS"/>
                <a:cs typeface="Trebuchet MS"/>
              </a:rPr>
              <a:t>D65: </a:t>
            </a:r>
            <a:r>
              <a:rPr sz="2400" spc="-114" dirty="0">
                <a:latin typeface="Trebuchet MS"/>
                <a:cs typeface="Trebuchet MS"/>
              </a:rPr>
              <a:t>Indirect </a:t>
            </a:r>
            <a:r>
              <a:rPr sz="2400" spc="-135" dirty="0">
                <a:latin typeface="Trebuchet MS"/>
                <a:cs typeface="Trebuchet MS"/>
              </a:rPr>
              <a:t>daylight, </a:t>
            </a:r>
            <a:r>
              <a:rPr sz="2400" spc="-105" dirty="0">
                <a:latin typeface="Trebuchet MS"/>
                <a:cs typeface="Trebuchet MS"/>
              </a:rPr>
              <a:t>overcast</a:t>
            </a:r>
            <a:r>
              <a:rPr sz="2400" spc="-34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sky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4155" y="5598113"/>
            <a:ext cx="5050800" cy="923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1555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CIE</a:t>
            </a:r>
            <a:r>
              <a:rPr sz="3600" spc="-345" dirty="0"/>
              <a:t> </a:t>
            </a:r>
            <a:r>
              <a:rPr sz="3600" spc="-175" dirty="0"/>
              <a:t>uses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0739" y="1902752"/>
            <a:ext cx="8208645" cy="46405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25" dirty="0">
                <a:latin typeface="Trebuchet MS"/>
                <a:cs typeface="Trebuchet MS"/>
              </a:rPr>
              <a:t>Find complementary</a:t>
            </a:r>
            <a:r>
              <a:rPr sz="2800" spc="-3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colors:</a:t>
            </a:r>
            <a:endParaRPr sz="28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5" dirty="0">
                <a:latin typeface="Trebuchet MS"/>
                <a:cs typeface="Trebuchet MS"/>
              </a:rPr>
              <a:t>equal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linear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distances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opposite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directions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35" dirty="0">
                <a:latin typeface="Trebuchet MS"/>
                <a:cs typeface="Trebuchet MS"/>
              </a:rPr>
              <a:t>Measure </a:t>
            </a:r>
            <a:r>
              <a:rPr sz="2800" spc="-90" dirty="0">
                <a:latin typeface="Trebuchet MS"/>
                <a:cs typeface="Trebuchet MS"/>
              </a:rPr>
              <a:t>hue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509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saturation:</a:t>
            </a:r>
            <a:endParaRPr sz="28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20" dirty="0">
                <a:latin typeface="Trebuchet MS"/>
                <a:cs typeface="Trebuchet MS"/>
              </a:rPr>
              <a:t>Extend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line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till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it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cuts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horseshoe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(hue)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0" dirty="0">
                <a:latin typeface="Trebuchet MS"/>
                <a:cs typeface="Trebuchet MS"/>
              </a:rPr>
              <a:t>Saturation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spc="-105" dirty="0">
                <a:latin typeface="Trebuchet MS"/>
                <a:cs typeface="Trebuchet MS"/>
              </a:rPr>
              <a:t>ratio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05" dirty="0">
                <a:latin typeface="Trebuchet MS"/>
                <a:cs typeface="Trebuchet MS"/>
              </a:rPr>
              <a:t>distances</a:t>
            </a:r>
            <a:r>
              <a:rPr sz="2400" spc="-50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color‐to‐white/hue‐to‐white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14" dirty="0">
                <a:latin typeface="Trebuchet MS"/>
                <a:cs typeface="Trebuchet MS"/>
              </a:rPr>
              <a:t>Define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compare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device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color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gamut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(color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ranges)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spc="-160" dirty="0">
                <a:solidFill>
                  <a:srgbClr val="FF0000"/>
                </a:solidFill>
                <a:latin typeface="Trebuchet MS"/>
                <a:cs typeface="Trebuchet MS"/>
              </a:rPr>
              <a:t>Problem: </a:t>
            </a:r>
            <a:r>
              <a:rPr sz="2800" spc="-90" dirty="0">
                <a:latin typeface="Trebuchet MS"/>
                <a:cs typeface="Trebuchet MS"/>
              </a:rPr>
              <a:t>not </a:t>
            </a:r>
            <a:r>
              <a:rPr sz="2800" spc="-140" dirty="0">
                <a:latin typeface="Trebuchet MS"/>
                <a:cs typeface="Trebuchet MS"/>
              </a:rPr>
              <a:t>perceptually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uniform:</a:t>
            </a:r>
            <a:endParaRPr sz="2800">
              <a:latin typeface="Trebuchet MS"/>
              <a:cs typeface="Trebuchet MS"/>
            </a:endParaRPr>
          </a:p>
          <a:p>
            <a:pPr marL="704215" marR="438784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0" dirty="0">
                <a:latin typeface="Trebuchet MS"/>
                <a:cs typeface="Trebuchet MS"/>
              </a:rPr>
              <a:t>Same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amount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changes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directions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  </a:t>
            </a:r>
            <a:r>
              <a:rPr sz="2400" spc="-114" dirty="0">
                <a:latin typeface="Trebuchet MS"/>
                <a:cs typeface="Trebuchet MS"/>
              </a:rPr>
              <a:t>perceived </a:t>
            </a:r>
            <a:r>
              <a:rPr sz="2400" spc="-125" dirty="0">
                <a:latin typeface="Trebuchet MS"/>
                <a:cs typeface="Trebuchet MS"/>
              </a:rPr>
              <a:t>difference </a:t>
            </a:r>
            <a:r>
              <a:rPr sz="2400" spc="-114" dirty="0">
                <a:latin typeface="Trebuchet MS"/>
                <a:cs typeface="Trebuchet MS"/>
              </a:rPr>
              <a:t>that are </a:t>
            </a:r>
            <a:r>
              <a:rPr sz="2400" spc="-80" dirty="0">
                <a:latin typeface="Trebuchet MS"/>
                <a:cs typeface="Trebuchet MS"/>
              </a:rPr>
              <a:t>not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equal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14" dirty="0">
                <a:latin typeface="Trebuchet MS"/>
                <a:cs typeface="Trebuchet MS"/>
              </a:rPr>
              <a:t>CIE </a:t>
            </a:r>
            <a:r>
              <a:rPr sz="2400" spc="-145" dirty="0">
                <a:latin typeface="Trebuchet MS"/>
                <a:cs typeface="Trebuchet MS"/>
              </a:rPr>
              <a:t>LUV, </a:t>
            </a:r>
            <a:r>
              <a:rPr sz="2400" spc="85" dirty="0">
                <a:latin typeface="Trebuchet MS"/>
                <a:cs typeface="Trebuchet MS"/>
              </a:rPr>
              <a:t>L*a*b* </a:t>
            </a:r>
            <a:r>
              <a:rPr sz="2400" spc="-150" dirty="0">
                <a:latin typeface="Trebuchet MS"/>
                <a:cs typeface="Trebuchet MS"/>
              </a:rPr>
              <a:t>‐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uniform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22345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35" dirty="0"/>
              <a:t>CIE</a:t>
            </a:r>
            <a:r>
              <a:rPr sz="3900" spc="-350" dirty="0"/>
              <a:t> </a:t>
            </a:r>
            <a:r>
              <a:rPr sz="3900" spc="-15" dirty="0"/>
              <a:t>L*a*b*</a:t>
            </a:r>
            <a:endParaRPr sz="39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020" marR="85344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10" dirty="0"/>
              <a:t>Main</a:t>
            </a:r>
            <a:r>
              <a:rPr spc="-195" dirty="0"/>
              <a:t> </a:t>
            </a:r>
            <a:r>
              <a:rPr spc="-95" dirty="0"/>
              <a:t>goal</a:t>
            </a:r>
            <a:r>
              <a:rPr spc="-195" dirty="0"/>
              <a:t> </a:t>
            </a:r>
            <a:r>
              <a:rPr spc="-75" dirty="0"/>
              <a:t>was</a:t>
            </a:r>
            <a:r>
              <a:rPr spc="-190" dirty="0"/>
              <a:t> </a:t>
            </a:r>
            <a:r>
              <a:rPr spc="-85" dirty="0"/>
              <a:t>to</a:t>
            </a:r>
            <a:r>
              <a:rPr spc="-190" dirty="0"/>
              <a:t> </a:t>
            </a:r>
            <a:r>
              <a:rPr spc="-110" dirty="0"/>
              <a:t>make</a:t>
            </a:r>
            <a:r>
              <a:rPr spc="-195" dirty="0"/>
              <a:t> </a:t>
            </a:r>
            <a:r>
              <a:rPr spc="-95" dirty="0"/>
              <a:t>changes</a:t>
            </a:r>
            <a:r>
              <a:rPr spc="-180" dirty="0"/>
              <a:t> </a:t>
            </a:r>
            <a:r>
              <a:rPr spc="-95" dirty="0"/>
              <a:t>in</a:t>
            </a:r>
            <a:r>
              <a:rPr spc="-180" dirty="0"/>
              <a:t> </a:t>
            </a:r>
            <a:r>
              <a:rPr spc="-95" dirty="0"/>
              <a:t>this</a:t>
            </a:r>
            <a:r>
              <a:rPr spc="-190" dirty="0"/>
              <a:t> </a:t>
            </a:r>
            <a:r>
              <a:rPr spc="-110" dirty="0"/>
              <a:t>space</a:t>
            </a:r>
            <a:r>
              <a:rPr spc="-175" dirty="0"/>
              <a:t> </a:t>
            </a:r>
            <a:r>
              <a:rPr spc="-114" dirty="0"/>
              <a:t>linear</a:t>
            </a:r>
            <a:r>
              <a:rPr spc="-175" dirty="0"/>
              <a:t> </a:t>
            </a:r>
            <a:r>
              <a:rPr spc="-105" dirty="0"/>
              <a:t>with  </a:t>
            </a:r>
            <a:r>
              <a:rPr spc="-114" dirty="0"/>
              <a:t>respect </a:t>
            </a:r>
            <a:r>
              <a:rPr spc="-85" dirty="0"/>
              <a:t>to </a:t>
            </a:r>
            <a:r>
              <a:rPr spc="-70" dirty="0"/>
              <a:t>human</a:t>
            </a:r>
            <a:r>
              <a:rPr spc="-365" dirty="0"/>
              <a:t> </a:t>
            </a:r>
            <a:r>
              <a:rPr spc="-110" dirty="0"/>
              <a:t>perception</a:t>
            </a:r>
          </a:p>
          <a:p>
            <a:pPr marL="41465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-25" dirty="0"/>
              <a:t>Now</a:t>
            </a:r>
            <a:r>
              <a:rPr spc="-535" dirty="0"/>
              <a:t> </a:t>
            </a:r>
            <a:r>
              <a:rPr spc="-90" dirty="0"/>
              <a:t>popular </a:t>
            </a:r>
            <a:r>
              <a:rPr spc="-95" dirty="0"/>
              <a:t>in </a:t>
            </a:r>
            <a:r>
              <a:rPr spc="-110" dirty="0"/>
              <a:t>high‐quality </a:t>
            </a:r>
            <a:r>
              <a:rPr spc="-95" dirty="0"/>
              <a:t>photographic </a:t>
            </a:r>
            <a:r>
              <a:rPr spc="-105" dirty="0"/>
              <a:t>applications</a:t>
            </a:r>
          </a:p>
          <a:p>
            <a:pPr marL="414020" marR="7112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-65" dirty="0"/>
              <a:t>Used</a:t>
            </a:r>
            <a:r>
              <a:rPr spc="-185" dirty="0"/>
              <a:t> </a:t>
            </a:r>
            <a:r>
              <a:rPr spc="-95" dirty="0"/>
              <a:t>in</a:t>
            </a:r>
            <a:r>
              <a:rPr spc="-185" dirty="0"/>
              <a:t> </a:t>
            </a:r>
            <a:r>
              <a:rPr spc="-65" dirty="0"/>
              <a:t>Adobe</a:t>
            </a:r>
            <a:r>
              <a:rPr spc="-185" dirty="0"/>
              <a:t> </a:t>
            </a:r>
            <a:r>
              <a:rPr spc="-60" dirty="0"/>
              <a:t>photoshop</a:t>
            </a:r>
            <a:r>
              <a:rPr spc="-180" dirty="0"/>
              <a:t> </a:t>
            </a:r>
            <a:r>
              <a:rPr spc="-75" dirty="0"/>
              <a:t>as</a:t>
            </a:r>
            <a:r>
              <a:rPr spc="-190" dirty="0"/>
              <a:t> </a:t>
            </a:r>
            <a:r>
              <a:rPr spc="-95" dirty="0"/>
              <a:t>standard</a:t>
            </a:r>
            <a:r>
              <a:rPr spc="-175" dirty="0"/>
              <a:t> </a:t>
            </a:r>
            <a:r>
              <a:rPr spc="-95" dirty="0"/>
              <a:t>for</a:t>
            </a:r>
            <a:r>
              <a:rPr spc="-180" dirty="0"/>
              <a:t> </a:t>
            </a:r>
            <a:r>
              <a:rPr spc="-100" dirty="0"/>
              <a:t>converting</a:t>
            </a:r>
            <a:r>
              <a:rPr spc="-185" dirty="0"/>
              <a:t> </a:t>
            </a:r>
            <a:r>
              <a:rPr spc="-105" dirty="0"/>
              <a:t>between  </a:t>
            </a:r>
            <a:r>
              <a:rPr spc="-125" dirty="0"/>
              <a:t>different </a:t>
            </a:r>
            <a:r>
              <a:rPr spc="-95" dirty="0"/>
              <a:t>color</a:t>
            </a:r>
            <a:r>
              <a:rPr spc="-235" dirty="0"/>
              <a:t> </a:t>
            </a:r>
            <a:r>
              <a:rPr spc="-100" dirty="0"/>
              <a:t>spaces</a:t>
            </a:r>
          </a:p>
          <a:p>
            <a:pPr marL="41465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-95" dirty="0"/>
              <a:t>Components:</a:t>
            </a:r>
          </a:p>
          <a:p>
            <a:pPr marL="763270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63905" algn="l"/>
                <a:tab pos="764540" algn="l"/>
              </a:tabLst>
            </a:pPr>
            <a:r>
              <a:rPr sz="2000" spc="-85" dirty="0">
                <a:latin typeface="Trebuchet MS"/>
                <a:cs typeface="Trebuchet MS"/>
              </a:rPr>
              <a:t>Luminosity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b="1" spc="-265" dirty="0">
                <a:latin typeface="Trebuchet MS"/>
                <a:cs typeface="Trebuchet MS"/>
              </a:rPr>
              <a:t>L</a:t>
            </a:r>
            <a:endParaRPr sz="2000">
              <a:latin typeface="Trebuchet MS"/>
              <a:cs typeface="Trebuchet MS"/>
            </a:endParaRPr>
          </a:p>
          <a:p>
            <a:pPr marL="763270" marR="403225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63905" algn="l"/>
                <a:tab pos="764540" algn="l"/>
              </a:tabLst>
            </a:pPr>
            <a:r>
              <a:rPr sz="2000" spc="-80" dirty="0">
                <a:latin typeface="Trebuchet MS"/>
                <a:cs typeface="Trebuchet MS"/>
              </a:rPr>
              <a:t>Color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components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a*</a:t>
            </a:r>
            <a:r>
              <a:rPr sz="2000" b="1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b*</a:t>
            </a:r>
            <a:r>
              <a:rPr sz="2000" b="1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specify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color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hue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saturation  </a:t>
            </a:r>
            <a:r>
              <a:rPr sz="2000" spc="-75" dirty="0">
                <a:latin typeface="Trebuchet MS"/>
                <a:cs typeface="Trebuchet MS"/>
              </a:rPr>
              <a:t>along </a:t>
            </a:r>
            <a:r>
              <a:rPr sz="2000" spc="-85" dirty="0">
                <a:latin typeface="Trebuchet MS"/>
                <a:cs typeface="Trebuchet MS"/>
              </a:rPr>
              <a:t>green‐red </a:t>
            </a:r>
            <a:r>
              <a:rPr sz="2000" spc="-70" dirty="0">
                <a:latin typeface="Trebuchet MS"/>
                <a:cs typeface="Trebuchet MS"/>
              </a:rPr>
              <a:t>and </a:t>
            </a:r>
            <a:r>
              <a:rPr sz="2000" spc="-95" dirty="0">
                <a:latin typeface="Trebuchet MS"/>
                <a:cs typeface="Trebuchet MS"/>
              </a:rPr>
              <a:t>blue‐yellow</a:t>
            </a:r>
            <a:r>
              <a:rPr sz="2000" spc="-36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axes</a:t>
            </a:r>
            <a:endParaRPr sz="2000">
              <a:latin typeface="Trebuchet MS"/>
              <a:cs typeface="Trebuchet MS"/>
            </a:endParaRPr>
          </a:p>
          <a:p>
            <a:pPr marL="414655" indent="-342900">
              <a:lnSpc>
                <a:spcPct val="100000"/>
              </a:lnSpc>
              <a:spcBef>
                <a:spcPts val="55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-114" dirty="0"/>
              <a:t>All</a:t>
            </a:r>
            <a:r>
              <a:rPr spc="-190" dirty="0"/>
              <a:t> </a:t>
            </a:r>
            <a:r>
              <a:rPr spc="-45" dirty="0"/>
              <a:t>3</a:t>
            </a:r>
            <a:r>
              <a:rPr spc="-190" dirty="0"/>
              <a:t> </a:t>
            </a:r>
            <a:r>
              <a:rPr spc="-80" dirty="0"/>
              <a:t>components</a:t>
            </a:r>
            <a:r>
              <a:rPr spc="-200" dirty="0"/>
              <a:t> </a:t>
            </a:r>
            <a:r>
              <a:rPr spc="-114" dirty="0"/>
              <a:t>are</a:t>
            </a:r>
            <a:r>
              <a:rPr spc="-185" dirty="0"/>
              <a:t> </a:t>
            </a:r>
            <a:r>
              <a:rPr spc="-85" dirty="0"/>
              <a:t>measured</a:t>
            </a:r>
            <a:r>
              <a:rPr spc="-175" dirty="0"/>
              <a:t> </a:t>
            </a:r>
            <a:r>
              <a:rPr spc="-125" dirty="0"/>
              <a:t>relative</a:t>
            </a:r>
            <a:r>
              <a:rPr spc="-185" dirty="0"/>
              <a:t> </a:t>
            </a:r>
            <a:r>
              <a:rPr spc="-85" dirty="0"/>
              <a:t>to</a:t>
            </a:r>
            <a:r>
              <a:rPr spc="-195" dirty="0"/>
              <a:t> </a:t>
            </a:r>
            <a:r>
              <a:rPr spc="-114" dirty="0"/>
              <a:t>reference</a:t>
            </a:r>
            <a:r>
              <a:rPr spc="-155" dirty="0"/>
              <a:t> </a:t>
            </a:r>
            <a:r>
              <a:rPr spc="-105" dirty="0"/>
              <a:t>white</a:t>
            </a:r>
          </a:p>
          <a:p>
            <a:pPr marL="41465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spc="-90" dirty="0"/>
              <a:t>Non‐linear</a:t>
            </a:r>
            <a:r>
              <a:rPr spc="-170" dirty="0"/>
              <a:t> </a:t>
            </a:r>
            <a:r>
              <a:rPr spc="-110" dirty="0"/>
              <a:t>correction</a:t>
            </a:r>
            <a:r>
              <a:rPr spc="-195" dirty="0"/>
              <a:t> </a:t>
            </a:r>
            <a:r>
              <a:rPr spc="-105" dirty="0"/>
              <a:t>function</a:t>
            </a:r>
            <a:r>
              <a:rPr spc="-185" dirty="0"/>
              <a:t> </a:t>
            </a:r>
            <a:r>
              <a:rPr spc="-140" dirty="0"/>
              <a:t>(like</a:t>
            </a:r>
            <a:r>
              <a:rPr spc="-190" dirty="0"/>
              <a:t> </a:t>
            </a:r>
            <a:r>
              <a:rPr spc="-90" dirty="0"/>
              <a:t>gamma</a:t>
            </a:r>
            <a:r>
              <a:rPr spc="-204" dirty="0"/>
              <a:t> </a:t>
            </a:r>
            <a:r>
              <a:rPr spc="-114" dirty="0"/>
              <a:t>correction)</a:t>
            </a:r>
            <a:r>
              <a:rPr spc="-195" dirty="0"/>
              <a:t> </a:t>
            </a:r>
            <a:r>
              <a:rPr spc="-110" dirty="0"/>
              <a:t>applied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398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/>
              <a:t>Device </a:t>
            </a:r>
            <a:r>
              <a:rPr sz="3600" spc="-190" dirty="0"/>
              <a:t>Color</a:t>
            </a:r>
            <a:r>
              <a:rPr sz="3600" spc="-370" dirty="0"/>
              <a:t> </a:t>
            </a:r>
            <a:r>
              <a:rPr sz="3600" spc="-160" dirty="0"/>
              <a:t>Gamuts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8718"/>
            <a:ext cx="8032750" cy="1769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20" dirty="0">
                <a:latin typeface="Trebuchet MS"/>
                <a:cs typeface="Trebuchet MS"/>
              </a:rPr>
              <a:t>Since </a:t>
            </a:r>
            <a:r>
              <a:rPr sz="2600" spc="-204" dirty="0">
                <a:latin typeface="Trebuchet MS"/>
                <a:cs typeface="Trebuchet MS"/>
              </a:rPr>
              <a:t>X, </a:t>
            </a:r>
            <a:r>
              <a:rPr sz="2600" spc="-265" dirty="0">
                <a:latin typeface="Trebuchet MS"/>
                <a:cs typeface="Trebuchet MS"/>
              </a:rPr>
              <a:t>Y, </a:t>
            </a:r>
            <a:r>
              <a:rPr sz="2600" spc="-90" dirty="0">
                <a:latin typeface="Trebuchet MS"/>
                <a:cs typeface="Trebuchet MS"/>
              </a:rPr>
              <a:t>and </a:t>
            </a:r>
            <a:r>
              <a:rPr sz="2600" spc="-215" dirty="0">
                <a:latin typeface="Trebuchet MS"/>
                <a:cs typeface="Trebuchet MS"/>
              </a:rPr>
              <a:t>Z </a:t>
            </a:r>
            <a:r>
              <a:rPr sz="2600" spc="-125" dirty="0">
                <a:latin typeface="Trebuchet MS"/>
                <a:cs typeface="Trebuchet MS"/>
              </a:rPr>
              <a:t>are hypothetical </a:t>
            </a:r>
            <a:r>
              <a:rPr sz="2600" spc="-130" dirty="0">
                <a:latin typeface="Trebuchet MS"/>
                <a:cs typeface="Trebuchet MS"/>
              </a:rPr>
              <a:t>light </a:t>
            </a:r>
            <a:r>
              <a:rPr sz="2600" spc="-114" dirty="0">
                <a:latin typeface="Trebuchet MS"/>
                <a:cs typeface="Trebuchet MS"/>
              </a:rPr>
              <a:t>sources, </a:t>
            </a:r>
            <a:r>
              <a:rPr sz="2600" spc="-45" dirty="0">
                <a:latin typeface="Trebuchet MS"/>
                <a:cs typeface="Trebuchet MS"/>
              </a:rPr>
              <a:t>no </a:t>
            </a:r>
            <a:r>
              <a:rPr sz="2600" spc="-140" dirty="0">
                <a:latin typeface="Trebuchet MS"/>
                <a:cs typeface="Trebuchet MS"/>
              </a:rPr>
              <a:t>real  </a:t>
            </a:r>
            <a:r>
              <a:rPr sz="2600" spc="-135" dirty="0">
                <a:latin typeface="Trebuchet MS"/>
                <a:cs typeface="Trebuchet MS"/>
              </a:rPr>
              <a:t>device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can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produce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the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entire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gamut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of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perceivable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75" dirty="0">
                <a:latin typeface="Trebuchet MS"/>
                <a:cs typeface="Trebuchet MS"/>
              </a:rPr>
              <a:t>Depends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on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physical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means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of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producing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on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device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50" dirty="0">
                <a:latin typeface="Trebuchet MS"/>
                <a:cs typeface="Trebuchet MS"/>
              </a:rPr>
              <a:t>Example: </a:t>
            </a:r>
            <a:r>
              <a:rPr sz="2600" spc="-185" dirty="0">
                <a:latin typeface="Trebuchet MS"/>
                <a:cs typeface="Trebuchet MS"/>
              </a:rPr>
              <a:t>R,G,B </a:t>
            </a:r>
            <a:r>
              <a:rPr sz="2600" spc="-65" dirty="0">
                <a:latin typeface="Trebuchet MS"/>
                <a:cs typeface="Trebuchet MS"/>
              </a:rPr>
              <a:t>phosphors </a:t>
            </a:r>
            <a:r>
              <a:rPr sz="2600" spc="-45" dirty="0">
                <a:latin typeface="Trebuchet MS"/>
                <a:cs typeface="Trebuchet MS"/>
              </a:rPr>
              <a:t>on </a:t>
            </a:r>
            <a:r>
              <a:rPr sz="2600" spc="-180" dirty="0">
                <a:latin typeface="Trebuchet MS"/>
                <a:cs typeface="Trebuchet MS"/>
              </a:rPr>
              <a:t>CRT</a:t>
            </a:r>
            <a:r>
              <a:rPr sz="2600" spc="-5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monitor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600" y="5029200"/>
            <a:ext cx="2157983" cy="1591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400" y="5029200"/>
            <a:ext cx="2157983" cy="1495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1600" y="5077205"/>
            <a:ext cx="2157983" cy="1399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00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0" dirty="0"/>
              <a:t>Indexed</a:t>
            </a:r>
            <a:r>
              <a:rPr sz="3600" spc="-340" dirty="0"/>
              <a:t> </a:t>
            </a:r>
            <a:r>
              <a:rPr sz="3600" spc="-140" dirty="0"/>
              <a:t>Images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692656"/>
            <a:ext cx="7905750" cy="331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Permit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only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limited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number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distinct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(N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256)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5" dirty="0">
                <a:latin typeface="Trebuchet MS"/>
                <a:cs typeface="Trebuchet MS"/>
              </a:rPr>
              <a:t>Used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illustrations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graphics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containing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large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regions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 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endParaRPr sz="2400">
              <a:latin typeface="Trebuchet MS"/>
              <a:cs typeface="Trebuchet MS"/>
            </a:endParaRPr>
          </a:p>
          <a:p>
            <a:pPr marL="354965" marR="11112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90" dirty="0">
                <a:latin typeface="Trebuchet MS"/>
                <a:cs typeface="Trebuchet MS"/>
              </a:rPr>
              <a:t>Instead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values,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contains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indices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  </a:t>
            </a:r>
            <a:r>
              <a:rPr sz="2400" spc="-125" dirty="0">
                <a:latin typeface="Trebuchet MS"/>
                <a:cs typeface="Trebuchet MS"/>
              </a:rPr>
              <a:t>table </a:t>
            </a:r>
            <a:r>
              <a:rPr sz="2400" spc="-65" dirty="0">
                <a:latin typeface="Trebuchet MS"/>
                <a:cs typeface="Trebuchet MS"/>
              </a:rPr>
              <a:t>or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palette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Palette </a:t>
            </a:r>
            <a:r>
              <a:rPr sz="2400" spc="-90" dirty="0">
                <a:latin typeface="Trebuchet MS"/>
                <a:cs typeface="Trebuchet MS"/>
              </a:rPr>
              <a:t>saved </a:t>
            </a:r>
            <a:r>
              <a:rPr sz="2400" spc="-75" dirty="0">
                <a:latin typeface="Trebuchet MS"/>
                <a:cs typeface="Trebuchet MS"/>
              </a:rPr>
              <a:t>as </a:t>
            </a:r>
            <a:r>
              <a:rPr sz="2400" spc="-114" dirty="0">
                <a:latin typeface="Trebuchet MS"/>
                <a:cs typeface="Trebuchet MS"/>
              </a:rPr>
              <a:t>part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53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  <a:p>
            <a:pPr marL="354965" marR="1061085" indent="-342900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Converting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true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indexed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requires  </a:t>
            </a:r>
            <a:r>
              <a:rPr sz="2400" spc="-110" dirty="0">
                <a:latin typeface="Trebuchet MS"/>
                <a:cs typeface="Trebuchet MS"/>
              </a:rPr>
              <a:t>quantization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2104" y="4983217"/>
            <a:ext cx="4656147" cy="2162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11784"/>
            <a:ext cx="398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/>
              <a:t>Device </a:t>
            </a:r>
            <a:r>
              <a:rPr sz="3600" spc="-190" dirty="0"/>
              <a:t>Color</a:t>
            </a:r>
            <a:r>
              <a:rPr sz="3600" spc="-370" dirty="0"/>
              <a:t> </a:t>
            </a:r>
            <a:r>
              <a:rPr sz="3600" spc="-160" dirty="0"/>
              <a:t>Gamuts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71576" y="1685493"/>
            <a:ext cx="8016875" cy="18484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4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RGB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cube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sits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within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CIE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space</a:t>
            </a:r>
            <a:endParaRPr sz="26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20" dirty="0">
                <a:latin typeface="Trebuchet MS"/>
                <a:cs typeface="Trebuchet MS"/>
              </a:rPr>
              <a:t>We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can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use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the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CIE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chromaticity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diagram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compare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the  </a:t>
            </a:r>
            <a:r>
              <a:rPr sz="2600" spc="-90" dirty="0">
                <a:latin typeface="Trebuchet MS"/>
                <a:cs typeface="Trebuchet MS"/>
              </a:rPr>
              <a:t>gamuts </a:t>
            </a:r>
            <a:r>
              <a:rPr sz="2600" spc="-100" dirty="0">
                <a:latin typeface="Trebuchet MS"/>
                <a:cs typeface="Trebuchet MS"/>
              </a:rPr>
              <a:t>of </a:t>
            </a:r>
            <a:r>
              <a:rPr sz="2600" spc="-85" dirty="0">
                <a:latin typeface="Trebuchet MS"/>
                <a:cs typeface="Trebuchet MS"/>
              </a:rPr>
              <a:t>various</a:t>
            </a:r>
            <a:r>
              <a:rPr sz="2600" spc="-3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devices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204" dirty="0">
                <a:latin typeface="Trebuchet MS"/>
                <a:cs typeface="Trebuchet MS"/>
              </a:rPr>
              <a:t>E.g. </a:t>
            </a:r>
            <a:r>
              <a:rPr sz="2600" spc="-105" dirty="0">
                <a:latin typeface="Trebuchet MS"/>
                <a:cs typeface="Trebuchet MS"/>
              </a:rPr>
              <a:t>compare </a:t>
            </a:r>
            <a:r>
              <a:rPr sz="2600" spc="-110" dirty="0">
                <a:latin typeface="Trebuchet MS"/>
                <a:cs typeface="Trebuchet MS"/>
              </a:rPr>
              <a:t>color </a:t>
            </a:r>
            <a:r>
              <a:rPr sz="2600" spc="-120" dirty="0">
                <a:latin typeface="Trebuchet MS"/>
                <a:cs typeface="Trebuchet MS"/>
              </a:rPr>
              <a:t>printer </a:t>
            </a:r>
            <a:r>
              <a:rPr sz="2600" spc="-90" dirty="0">
                <a:latin typeface="Trebuchet MS"/>
                <a:cs typeface="Trebuchet MS"/>
              </a:rPr>
              <a:t>and monitor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55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gamuts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131" y="4132060"/>
            <a:ext cx="5687695" cy="2959735"/>
            <a:chOff x="713131" y="4132060"/>
            <a:chExt cx="5687695" cy="2959735"/>
          </a:xfrm>
        </p:grpSpPr>
        <p:sp>
          <p:nvSpPr>
            <p:cNvPr id="5" name="object 5"/>
            <p:cNvSpPr/>
            <p:nvPr/>
          </p:nvSpPr>
          <p:spPr>
            <a:xfrm>
              <a:off x="713131" y="4132060"/>
              <a:ext cx="2432995" cy="28997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1903" y="4330445"/>
              <a:ext cx="3358896" cy="27607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512693" y="4263754"/>
            <a:ext cx="2926948" cy="266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2784"/>
            <a:ext cx="6442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Transformation </a:t>
            </a:r>
            <a:r>
              <a:rPr sz="3600" spc="-215" dirty="0"/>
              <a:t>CIE </a:t>
            </a:r>
            <a:r>
              <a:rPr sz="3600" spc="-275" dirty="0"/>
              <a:t>XYZ </a:t>
            </a:r>
            <a:r>
              <a:rPr sz="3600" spc="-145" dirty="0"/>
              <a:t>to</a:t>
            </a:r>
            <a:r>
              <a:rPr sz="3600" spc="-440" dirty="0"/>
              <a:t> </a:t>
            </a:r>
            <a:r>
              <a:rPr sz="3600" spc="-10" dirty="0"/>
              <a:t>L*a*b*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525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0" dirty="0">
                <a:latin typeface="Trebuchet MS"/>
                <a:cs typeface="Trebuchet MS"/>
              </a:rPr>
              <a:t>Current </a:t>
            </a:r>
            <a:r>
              <a:rPr sz="2400" spc="-50" dirty="0">
                <a:latin typeface="Trebuchet MS"/>
                <a:cs typeface="Trebuchet MS"/>
              </a:rPr>
              <a:t>ISO </a:t>
            </a:r>
            <a:r>
              <a:rPr sz="2400" spc="-95" dirty="0">
                <a:latin typeface="Trebuchet MS"/>
                <a:cs typeface="Trebuchet MS"/>
              </a:rPr>
              <a:t>Standard </a:t>
            </a:r>
            <a:r>
              <a:rPr sz="2400" spc="-45" dirty="0">
                <a:latin typeface="Trebuchet MS"/>
                <a:cs typeface="Trebuchet MS"/>
              </a:rPr>
              <a:t>13655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conversion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802" y="3945128"/>
            <a:ext cx="7574280" cy="251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rebuchet MS"/>
                <a:cs typeface="Trebuchet MS"/>
              </a:rPr>
              <a:t>where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rebuchet MS"/>
              <a:cs typeface="Trebuchet MS"/>
            </a:endParaRPr>
          </a:p>
          <a:p>
            <a:pPr marL="393700" marR="43180" indent="-342900">
              <a:lnSpc>
                <a:spcPct val="120600"/>
              </a:lnSpc>
              <a:spcBef>
                <a:spcPts val="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400" spc="-114" dirty="0">
                <a:latin typeface="Trebuchet MS"/>
                <a:cs typeface="Trebuchet MS"/>
              </a:rPr>
              <a:t>Usually, </a:t>
            </a:r>
            <a:r>
              <a:rPr sz="2400" spc="-95" dirty="0">
                <a:latin typeface="Trebuchet MS"/>
                <a:cs typeface="Trebuchet MS"/>
              </a:rPr>
              <a:t>standard </a:t>
            </a:r>
            <a:r>
              <a:rPr sz="2400" spc="-114" dirty="0">
                <a:latin typeface="Trebuchet MS"/>
                <a:cs typeface="Trebuchet MS"/>
              </a:rPr>
              <a:t>illuminant </a:t>
            </a:r>
            <a:r>
              <a:rPr sz="2400" spc="-30" dirty="0">
                <a:latin typeface="Trebuchet MS"/>
                <a:cs typeface="Trebuchet MS"/>
              </a:rPr>
              <a:t>D65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spc="-120" dirty="0">
                <a:latin typeface="Trebuchet MS"/>
                <a:cs typeface="Trebuchet MS"/>
              </a:rPr>
              <a:t>specified </a:t>
            </a:r>
            <a:r>
              <a:rPr sz="2400" spc="-75" dirty="0">
                <a:latin typeface="Trebuchet MS"/>
                <a:cs typeface="Trebuchet MS"/>
              </a:rPr>
              <a:t>as </a:t>
            </a:r>
            <a:r>
              <a:rPr sz="2400" spc="-114" dirty="0">
                <a:latin typeface="Trebuchet MS"/>
                <a:cs typeface="Trebuchet MS"/>
              </a:rPr>
              <a:t>reference </a:t>
            </a:r>
            <a:r>
              <a:rPr sz="3600" spc="-172" baseline="13888" dirty="0">
                <a:latin typeface="Trebuchet MS"/>
                <a:cs typeface="Trebuchet MS"/>
              </a:rPr>
              <a:t> </a:t>
            </a:r>
            <a:r>
              <a:rPr sz="3600" spc="-44" baseline="13888" dirty="0">
                <a:latin typeface="Trebuchet MS"/>
                <a:cs typeface="Trebuchet MS"/>
              </a:rPr>
              <a:t>(</a:t>
            </a:r>
            <a:r>
              <a:rPr sz="3600" i="1" spc="-44" baseline="13888" dirty="0">
                <a:latin typeface="Carlito"/>
                <a:cs typeface="Carlito"/>
              </a:rPr>
              <a:t>X</a:t>
            </a:r>
            <a:r>
              <a:rPr sz="1600" i="1" spc="-30" dirty="0">
                <a:latin typeface="Carlito"/>
                <a:cs typeface="Carlito"/>
              </a:rPr>
              <a:t>ref</a:t>
            </a:r>
            <a:r>
              <a:rPr sz="3600" i="1" spc="-44" baseline="13888" dirty="0">
                <a:latin typeface="Carlito"/>
                <a:cs typeface="Carlito"/>
              </a:rPr>
              <a:t>, </a:t>
            </a:r>
            <a:r>
              <a:rPr sz="3600" i="1" spc="-7" baseline="13888" dirty="0">
                <a:latin typeface="Carlito"/>
                <a:cs typeface="Carlito"/>
              </a:rPr>
              <a:t>Y</a:t>
            </a:r>
            <a:r>
              <a:rPr sz="1600" i="1" spc="-5" dirty="0">
                <a:latin typeface="Carlito"/>
                <a:cs typeface="Carlito"/>
              </a:rPr>
              <a:t>ref</a:t>
            </a:r>
            <a:r>
              <a:rPr sz="3600" i="1" spc="-7" baseline="13888" dirty="0">
                <a:latin typeface="Carlito"/>
                <a:cs typeface="Carlito"/>
              </a:rPr>
              <a:t>,</a:t>
            </a:r>
            <a:r>
              <a:rPr sz="3600" i="1" spc="-254" baseline="13888" dirty="0">
                <a:latin typeface="Carlito"/>
                <a:cs typeface="Carlito"/>
              </a:rPr>
              <a:t> </a:t>
            </a:r>
            <a:r>
              <a:rPr sz="3600" i="1" spc="-52" baseline="13888" dirty="0">
                <a:latin typeface="Carlito"/>
                <a:cs typeface="Carlito"/>
              </a:rPr>
              <a:t>Z</a:t>
            </a:r>
            <a:r>
              <a:rPr sz="1600" i="1" spc="-35" dirty="0">
                <a:latin typeface="Carlito"/>
                <a:cs typeface="Carlito"/>
              </a:rPr>
              <a:t>ref</a:t>
            </a:r>
            <a:r>
              <a:rPr sz="3600" spc="-52" baseline="13888" dirty="0">
                <a:latin typeface="Trebuchet MS"/>
                <a:cs typeface="Trebuchet MS"/>
              </a:rPr>
              <a:t>)</a:t>
            </a:r>
            <a:endParaRPr sz="3600" baseline="13888">
              <a:latin typeface="Trebuchet MS"/>
              <a:cs typeface="Trebuchet MS"/>
            </a:endParaRPr>
          </a:p>
          <a:p>
            <a:pPr marL="393700" indent="-342900">
              <a:lnSpc>
                <a:spcPts val="2860"/>
              </a:lnSpc>
              <a:buClr>
                <a:srgbClr val="330065"/>
              </a:buClr>
              <a:buSzPct val="68750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400" spc="-85" dirty="0">
                <a:latin typeface="Trebuchet MS"/>
                <a:cs typeface="Trebuchet MS"/>
              </a:rPr>
              <a:t>Possible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Carlito"/>
                <a:cs typeface="Carlito"/>
              </a:rPr>
              <a:t>a*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Carlito"/>
                <a:cs typeface="Carlito"/>
              </a:rPr>
              <a:t>b* </a:t>
            </a:r>
            <a:r>
              <a:rPr sz="2400" spc="-114" dirty="0">
                <a:latin typeface="Trebuchet MS"/>
                <a:cs typeface="Trebuchet MS"/>
              </a:rPr>
              <a:t>are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range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[‐127,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+127]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7815" y="2796852"/>
            <a:ext cx="1941650" cy="906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9797" y="4135184"/>
            <a:ext cx="4643453" cy="919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6439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Transformation </a:t>
            </a:r>
            <a:r>
              <a:rPr sz="3600" spc="-10" dirty="0"/>
              <a:t>L*a*b* </a:t>
            </a:r>
            <a:r>
              <a:rPr sz="3600" spc="-145" dirty="0"/>
              <a:t>to </a:t>
            </a:r>
            <a:r>
              <a:rPr sz="3600" spc="-215" dirty="0"/>
              <a:t>CIE</a:t>
            </a:r>
            <a:r>
              <a:rPr sz="3600" spc="-800" dirty="0"/>
              <a:t> </a:t>
            </a:r>
            <a:r>
              <a:rPr sz="3600" spc="-275" dirty="0"/>
              <a:t>XYZ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994408"/>
            <a:ext cx="6811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Reverse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transformation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L*a*b*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space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XYZ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750055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rebuchet MS"/>
                <a:cs typeface="Trebuchet MS"/>
              </a:rPr>
              <a:t>where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8003" y="2638775"/>
            <a:ext cx="2253457" cy="1014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4858" y="4334850"/>
            <a:ext cx="4107014" cy="1047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10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/>
              <a:t>Example </a:t>
            </a:r>
            <a:r>
              <a:rPr sz="3600" spc="-150" dirty="0"/>
              <a:t>of </a:t>
            </a:r>
            <a:r>
              <a:rPr sz="3600" spc="-10" dirty="0"/>
              <a:t>L*a*b*</a:t>
            </a:r>
            <a:r>
              <a:rPr sz="3600" spc="-530" dirty="0"/>
              <a:t> </a:t>
            </a:r>
            <a:r>
              <a:rPr sz="3600" spc="-185" dirty="0"/>
              <a:t>Components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292352" y="2435351"/>
            <a:ext cx="7382256" cy="275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094" y="689864"/>
            <a:ext cx="57442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/>
              <a:t>Code </a:t>
            </a:r>
            <a:r>
              <a:rPr sz="3600" spc="-185" dirty="0"/>
              <a:t>for </a:t>
            </a:r>
            <a:r>
              <a:rPr sz="3600" spc="-275" dirty="0"/>
              <a:t>XYZ </a:t>
            </a:r>
            <a:r>
              <a:rPr sz="3600" spc="-145" dirty="0"/>
              <a:t>to</a:t>
            </a:r>
            <a:r>
              <a:rPr sz="3600" spc="-440" dirty="0"/>
              <a:t> </a:t>
            </a:r>
            <a:r>
              <a:rPr sz="3600" spc="-10" dirty="0"/>
              <a:t>L*a*b*</a:t>
            </a:r>
            <a:endParaRPr sz="3600"/>
          </a:p>
          <a:p>
            <a:pPr marL="12700">
              <a:lnSpc>
                <a:spcPct val="100000"/>
              </a:lnSpc>
            </a:pPr>
            <a:r>
              <a:rPr sz="3600" spc="-165" dirty="0"/>
              <a:t>and </a:t>
            </a:r>
            <a:r>
              <a:rPr sz="3600" spc="-10" dirty="0"/>
              <a:t>L*a*b* </a:t>
            </a:r>
            <a:r>
              <a:rPr sz="3600" spc="-145" dirty="0"/>
              <a:t>to </a:t>
            </a:r>
            <a:r>
              <a:rPr sz="3600" spc="-275" dirty="0"/>
              <a:t>XYZ</a:t>
            </a:r>
            <a:r>
              <a:rPr sz="3600" spc="-79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676400" y="2205227"/>
            <a:ext cx="4880609" cy="467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42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Measuring </a:t>
            </a:r>
            <a:r>
              <a:rPr sz="3600" spc="-190" dirty="0"/>
              <a:t>Color</a:t>
            </a:r>
            <a:r>
              <a:rPr sz="3600" spc="-455" dirty="0"/>
              <a:t> </a:t>
            </a:r>
            <a:r>
              <a:rPr sz="3600" spc="-215" dirty="0"/>
              <a:t>Differences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73456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Due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its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uniformity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respect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human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perception,  </a:t>
            </a:r>
            <a:r>
              <a:rPr sz="2400" spc="-120" dirty="0">
                <a:latin typeface="Trebuchet MS"/>
                <a:cs typeface="Trebuchet MS"/>
              </a:rPr>
              <a:t>differences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between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L*a*b*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space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be  determined </a:t>
            </a:r>
            <a:r>
              <a:rPr sz="2400" spc="-75" dirty="0">
                <a:latin typeface="Trebuchet MS"/>
                <a:cs typeface="Trebuchet MS"/>
              </a:rPr>
              <a:t>as </a:t>
            </a:r>
            <a:r>
              <a:rPr sz="2400" b="1" spc="-150" dirty="0">
                <a:solidFill>
                  <a:srgbClr val="FF0000"/>
                </a:solidFill>
                <a:latin typeface="Trebuchet MS"/>
                <a:cs typeface="Trebuchet MS"/>
              </a:rPr>
              <a:t>euclidean</a:t>
            </a:r>
            <a:r>
              <a:rPr sz="2400" b="1" spc="-3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FF0000"/>
                </a:solidFill>
                <a:latin typeface="Trebuchet MS"/>
                <a:cs typeface="Trebuchet MS"/>
              </a:rPr>
              <a:t>distance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1613" y="3753042"/>
            <a:ext cx="6517516" cy="906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1012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/>
              <a:t>sRGB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9479"/>
            <a:ext cx="7816215" cy="3098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For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computer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display‐oriented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applications,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CIE  </a:t>
            </a:r>
            <a:r>
              <a:rPr sz="2400" spc="-95" dirty="0">
                <a:latin typeface="Trebuchet MS"/>
                <a:cs typeface="Trebuchet MS"/>
              </a:rPr>
              <a:t>color </a:t>
            </a:r>
            <a:r>
              <a:rPr sz="2400" spc="-110" dirty="0">
                <a:latin typeface="Trebuchet MS"/>
                <a:cs typeface="Trebuchet MS"/>
              </a:rPr>
              <a:t>space </a:t>
            </a:r>
            <a:r>
              <a:rPr sz="2400" spc="-95" dirty="0">
                <a:latin typeface="Trebuchet MS"/>
                <a:cs typeface="Trebuchet MS"/>
              </a:rPr>
              <a:t>may </a:t>
            </a:r>
            <a:r>
              <a:rPr sz="2400" spc="-100" dirty="0">
                <a:latin typeface="Trebuchet MS"/>
                <a:cs typeface="Trebuchet MS"/>
              </a:rPr>
              <a:t>be </a:t>
            </a:r>
            <a:r>
              <a:rPr sz="2400" spc="-65" dirty="0">
                <a:latin typeface="Trebuchet MS"/>
                <a:cs typeface="Trebuchet MS"/>
              </a:rPr>
              <a:t>too</a:t>
            </a:r>
            <a:r>
              <a:rPr sz="2400" spc="-56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cumbersome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0" dirty="0">
                <a:latin typeface="Trebuchet MS"/>
                <a:cs typeface="Trebuchet MS"/>
              </a:rPr>
              <a:t>sRGB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85" dirty="0">
                <a:latin typeface="Trebuchet MS"/>
                <a:cs typeface="Trebuchet MS"/>
              </a:rPr>
              <a:t>developed </a:t>
            </a:r>
            <a:r>
              <a:rPr sz="2000" spc="-80" dirty="0">
                <a:latin typeface="Trebuchet MS"/>
                <a:cs typeface="Trebuchet MS"/>
              </a:rPr>
              <a:t>by </a:t>
            </a:r>
            <a:r>
              <a:rPr sz="2000" spc="-100" dirty="0">
                <a:latin typeface="Trebuchet MS"/>
                <a:cs typeface="Trebuchet MS"/>
              </a:rPr>
              <a:t>Hewlett </a:t>
            </a:r>
            <a:r>
              <a:rPr sz="2000" spc="-95" dirty="0">
                <a:latin typeface="Trebuchet MS"/>
                <a:cs typeface="Trebuchet MS"/>
              </a:rPr>
              <a:t>Packard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355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Microsoft</a:t>
            </a:r>
            <a:endParaRPr sz="20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55" dirty="0">
                <a:latin typeface="Trebuchet MS"/>
                <a:cs typeface="Trebuchet MS"/>
              </a:rPr>
              <a:t>has </a:t>
            </a:r>
            <a:r>
              <a:rPr sz="2000" spc="-110" dirty="0">
                <a:latin typeface="Trebuchet MS"/>
                <a:cs typeface="Trebuchet MS"/>
              </a:rPr>
              <a:t>relatively </a:t>
            </a:r>
            <a:r>
              <a:rPr sz="2000" spc="-95" dirty="0">
                <a:latin typeface="Trebuchet MS"/>
                <a:cs typeface="Trebuchet MS"/>
              </a:rPr>
              <a:t>small </a:t>
            </a:r>
            <a:r>
              <a:rPr sz="2000" spc="-80" dirty="0">
                <a:latin typeface="Trebuchet MS"/>
                <a:cs typeface="Trebuchet MS"/>
              </a:rPr>
              <a:t>gamut compared </a:t>
            </a:r>
            <a:r>
              <a:rPr sz="2000" spc="-75" dirty="0">
                <a:latin typeface="Trebuchet MS"/>
                <a:cs typeface="Trebuchet MS"/>
              </a:rPr>
              <a:t>to</a:t>
            </a:r>
            <a:r>
              <a:rPr sz="2000" spc="-44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L*a*b*</a:t>
            </a:r>
            <a:endParaRPr sz="20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475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70" dirty="0">
                <a:latin typeface="Trebuchet MS"/>
                <a:cs typeface="Trebuchet MS"/>
              </a:rPr>
              <a:t>Its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colors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can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reproduced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most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computer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monitors</a:t>
            </a:r>
            <a:endParaRPr sz="20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50" dirty="0">
                <a:latin typeface="Trebuchet MS"/>
                <a:cs typeface="Trebuchet MS"/>
              </a:rPr>
              <a:t>De </a:t>
            </a:r>
            <a:r>
              <a:rPr sz="2000" spc="-105" dirty="0">
                <a:latin typeface="Trebuchet MS"/>
                <a:cs typeface="Trebuchet MS"/>
              </a:rPr>
              <a:t>Facto </a:t>
            </a:r>
            <a:r>
              <a:rPr sz="2000" spc="-75" dirty="0">
                <a:latin typeface="Trebuchet MS"/>
                <a:cs typeface="Trebuchet MS"/>
              </a:rPr>
              <a:t>standard </a:t>
            </a:r>
            <a:r>
              <a:rPr sz="2000" spc="-80" dirty="0">
                <a:latin typeface="Trebuchet MS"/>
                <a:cs typeface="Trebuchet MS"/>
              </a:rPr>
              <a:t>for </a:t>
            </a:r>
            <a:r>
              <a:rPr sz="2000" spc="-105" dirty="0">
                <a:latin typeface="Trebuchet MS"/>
                <a:cs typeface="Trebuchet MS"/>
              </a:rPr>
              <a:t>digital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cameras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0" dirty="0">
                <a:latin typeface="Trebuchet MS"/>
                <a:cs typeface="Trebuchet MS"/>
              </a:rPr>
              <a:t>Several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formats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(EXIF,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PNG)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based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sRGB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08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Transformation </a:t>
            </a:r>
            <a:r>
              <a:rPr sz="3600" spc="-215" dirty="0"/>
              <a:t>CIE </a:t>
            </a:r>
            <a:r>
              <a:rPr sz="3600" spc="-275" dirty="0"/>
              <a:t>XYZ </a:t>
            </a:r>
            <a:r>
              <a:rPr sz="3600" spc="-145" dirty="0"/>
              <a:t>to</a:t>
            </a:r>
            <a:r>
              <a:rPr sz="3600" spc="-440" dirty="0"/>
              <a:t> </a:t>
            </a:r>
            <a:r>
              <a:rPr sz="3600" spc="-140" dirty="0"/>
              <a:t>sRGB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0" dirty="0">
                <a:latin typeface="Trebuchet MS"/>
                <a:cs typeface="Trebuchet MS"/>
              </a:rPr>
              <a:t>First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linear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945128"/>
            <a:ext cx="866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Trebuchet MS"/>
                <a:cs typeface="Trebuchet MS"/>
              </a:rPr>
              <a:t>Where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5261864"/>
            <a:ext cx="511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Next </a:t>
            </a:r>
            <a:r>
              <a:rPr sz="2400" spc="-90" dirty="0">
                <a:latin typeface="Trebuchet MS"/>
                <a:cs typeface="Trebuchet MS"/>
              </a:rPr>
              <a:t>gamma </a:t>
            </a:r>
            <a:r>
              <a:rPr sz="2400" spc="-125" dirty="0">
                <a:latin typeface="Trebuchet MS"/>
                <a:cs typeface="Trebuchet MS"/>
              </a:rPr>
              <a:t>correct </a:t>
            </a:r>
            <a:r>
              <a:rPr sz="2400" spc="-114" dirty="0">
                <a:latin typeface="Trebuchet MS"/>
                <a:cs typeface="Trebuchet MS"/>
              </a:rPr>
              <a:t>linear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5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7023" y="2934153"/>
            <a:ext cx="2003889" cy="823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68225" y="4243163"/>
            <a:ext cx="3890895" cy="707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0108" y="5984789"/>
            <a:ext cx="3936609" cy="977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080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Transformation </a:t>
            </a:r>
            <a:r>
              <a:rPr sz="3600" spc="-140" dirty="0"/>
              <a:t>sRGB </a:t>
            </a:r>
            <a:r>
              <a:rPr sz="3600" spc="-145" dirty="0"/>
              <a:t>to </a:t>
            </a:r>
            <a:r>
              <a:rPr sz="3600" spc="-215" dirty="0"/>
              <a:t>CIE</a:t>
            </a:r>
            <a:r>
              <a:rPr sz="3600" spc="-650" dirty="0"/>
              <a:t> </a:t>
            </a:r>
            <a:r>
              <a:rPr sz="3600" spc="-275" dirty="0"/>
              <a:t>XYZ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4164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0" dirty="0">
                <a:latin typeface="Trebuchet MS"/>
                <a:cs typeface="Trebuchet MS"/>
              </a:rPr>
              <a:t>First </a:t>
            </a:r>
            <a:r>
              <a:rPr sz="2400" spc="-130" dirty="0">
                <a:latin typeface="Trebuchet MS"/>
                <a:cs typeface="Trebuchet MS"/>
              </a:rPr>
              <a:t>linearize </a:t>
            </a:r>
            <a:r>
              <a:rPr sz="2400" spc="-195" dirty="0">
                <a:latin typeface="Trebuchet MS"/>
                <a:cs typeface="Trebuchet MS"/>
              </a:rPr>
              <a:t>R’ </a:t>
            </a:r>
            <a:r>
              <a:rPr sz="2400" spc="-200" dirty="0">
                <a:latin typeface="Trebuchet MS"/>
                <a:cs typeface="Trebuchet MS"/>
              </a:rPr>
              <a:t>G’ </a:t>
            </a:r>
            <a:r>
              <a:rPr sz="2400" spc="-170" dirty="0">
                <a:latin typeface="Trebuchet MS"/>
                <a:cs typeface="Trebuchet MS"/>
              </a:rPr>
              <a:t>B’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506215"/>
            <a:ext cx="629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Trebuchet MS"/>
                <a:cs typeface="Trebuchet MS"/>
              </a:rPr>
              <a:t>With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5261864"/>
            <a:ext cx="5669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Linearized </a:t>
            </a:r>
            <a:r>
              <a:rPr sz="2400" spc="-90" dirty="0">
                <a:latin typeface="Trebuchet MS"/>
                <a:cs typeface="Trebuchet MS"/>
              </a:rPr>
              <a:t>RGB </a:t>
            </a:r>
            <a:r>
              <a:rPr sz="2400" spc="-95" dirty="0">
                <a:latin typeface="Trebuchet MS"/>
                <a:cs typeface="Trebuchet MS"/>
              </a:rPr>
              <a:t>then transformed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55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XYZ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0643" y="2909071"/>
            <a:ext cx="5275223" cy="312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6063" y="3914900"/>
            <a:ext cx="4302495" cy="765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9449" y="5988949"/>
            <a:ext cx="2041623" cy="823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4230" y="6063648"/>
            <a:ext cx="3978516" cy="720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2179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/>
              <a:t>Adobe</a:t>
            </a:r>
            <a:r>
              <a:rPr sz="3600" spc="-330" dirty="0"/>
              <a:t> </a:t>
            </a:r>
            <a:r>
              <a:rPr sz="3600" spc="-145" dirty="0"/>
              <a:t>RGB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918208"/>
            <a:ext cx="728154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Small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gamut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limited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reproducible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computer  </a:t>
            </a:r>
            <a:r>
              <a:rPr sz="2400" spc="-75" dirty="0">
                <a:latin typeface="Trebuchet MS"/>
                <a:cs typeface="Trebuchet MS"/>
              </a:rPr>
              <a:t>monitors</a:t>
            </a:r>
            <a:r>
              <a:rPr sz="2400" spc="-5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90" dirty="0">
                <a:latin typeface="Trebuchet MS"/>
                <a:cs typeface="Trebuchet MS"/>
              </a:rPr>
              <a:t>weakness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80" dirty="0">
                <a:latin typeface="Trebuchet MS"/>
                <a:cs typeface="Trebuchet MS"/>
              </a:rPr>
              <a:t>sRGB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Creates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problems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areas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such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printing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5" dirty="0">
                <a:latin typeface="Trebuchet MS"/>
                <a:cs typeface="Trebuchet MS"/>
              </a:rPr>
              <a:t>Adobe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similar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sRGB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but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much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larger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gamut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5947" y="3848523"/>
            <a:ext cx="5732445" cy="2585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43276" y="6580123"/>
            <a:ext cx="12553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sRGB</a:t>
            </a:r>
            <a:r>
              <a:rPr sz="16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gamut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18304" y="6546594"/>
            <a:ext cx="183133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Adobe RGB</a:t>
            </a:r>
            <a:r>
              <a:rPr sz="16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gamut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 </a:t>
            </a:r>
            <a:r>
              <a:rPr sz="3600" spc="-140" dirty="0"/>
              <a:t>Images </a:t>
            </a:r>
            <a:r>
              <a:rPr sz="3600" spc="-195" dirty="0"/>
              <a:t>in</a:t>
            </a:r>
            <a:r>
              <a:rPr sz="3600" spc="-540" dirty="0"/>
              <a:t> </a:t>
            </a:r>
            <a:r>
              <a:rPr sz="3600" spc="-240" dirty="0"/>
              <a:t>ImageJ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97824"/>
            <a:ext cx="7738109" cy="34677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65" dirty="0">
                <a:latin typeface="Trebuchet MS"/>
                <a:cs typeface="Trebuchet MS"/>
              </a:rPr>
              <a:t>ImageJ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supports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types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color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0" dirty="0">
                <a:latin typeface="Trebuchet MS"/>
                <a:cs typeface="Trebuchet MS"/>
              </a:rPr>
              <a:t>RGB </a:t>
            </a:r>
            <a:r>
              <a:rPr sz="2400" spc="-120" dirty="0">
                <a:latin typeface="Trebuchet MS"/>
                <a:cs typeface="Trebuchet MS"/>
              </a:rPr>
              <a:t>full‐color </a:t>
            </a:r>
            <a:r>
              <a:rPr sz="2400" spc="-95" dirty="0">
                <a:latin typeface="Trebuchet MS"/>
                <a:cs typeface="Trebuchet MS"/>
              </a:rPr>
              <a:t>images </a:t>
            </a:r>
            <a:r>
              <a:rPr sz="2400" spc="-110" dirty="0">
                <a:latin typeface="Trebuchet MS"/>
                <a:cs typeface="Trebuchet MS"/>
              </a:rPr>
              <a:t>(24‐bit </a:t>
            </a:r>
            <a:r>
              <a:rPr sz="2400" spc="-135" dirty="0">
                <a:latin typeface="Trebuchet MS"/>
                <a:cs typeface="Trebuchet MS"/>
              </a:rPr>
              <a:t>“RGB</a:t>
            </a:r>
            <a:r>
              <a:rPr sz="2400" spc="-55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color”),</a:t>
            </a:r>
            <a:endParaRPr sz="2400">
              <a:latin typeface="Trebuchet MS"/>
              <a:cs typeface="Trebuchet MS"/>
            </a:endParaRPr>
          </a:p>
          <a:p>
            <a:pPr marL="1000125" lvl="2" indent="-294640">
              <a:lnSpc>
                <a:spcPct val="100000"/>
              </a:lnSpc>
              <a:spcBef>
                <a:spcPts val="530"/>
              </a:spcBef>
              <a:buClr>
                <a:srgbClr val="CCCC00"/>
              </a:buClr>
              <a:buSzPct val="69047"/>
              <a:buFont typeface="Wingdings"/>
              <a:buChar char=""/>
              <a:tabLst>
                <a:tab pos="1000125" algn="l"/>
                <a:tab pos="1000760" algn="l"/>
              </a:tabLst>
            </a:pPr>
            <a:r>
              <a:rPr sz="2100" spc="-105" dirty="0">
                <a:latin typeface="Trebuchet MS"/>
                <a:cs typeface="Trebuchet MS"/>
              </a:rPr>
              <a:t>packed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order</a:t>
            </a:r>
            <a:endParaRPr sz="2100">
              <a:latin typeface="Trebuchet MS"/>
              <a:cs typeface="Trebuchet MS"/>
            </a:endParaRPr>
          </a:p>
          <a:p>
            <a:pPr marL="1000125" lvl="2" indent="-294640">
              <a:lnSpc>
                <a:spcPct val="100000"/>
              </a:lnSpc>
              <a:spcBef>
                <a:spcPts val="505"/>
              </a:spcBef>
              <a:buClr>
                <a:srgbClr val="CCCC00"/>
              </a:buClr>
              <a:buSzPct val="69047"/>
              <a:buFont typeface="Wingdings"/>
              <a:buChar char=""/>
              <a:tabLst>
                <a:tab pos="1000125" algn="l"/>
                <a:tab pos="1000760" algn="l"/>
              </a:tabLst>
            </a:pPr>
            <a:r>
              <a:rPr sz="2100" spc="-65" dirty="0">
                <a:latin typeface="Trebuchet MS"/>
                <a:cs typeface="Trebuchet MS"/>
              </a:rPr>
              <a:t>Supports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155" dirty="0">
                <a:latin typeface="Trebuchet MS"/>
                <a:cs typeface="Trebuchet MS"/>
              </a:rPr>
              <a:t>TIFF,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BMP,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175" dirty="0">
                <a:latin typeface="Trebuchet MS"/>
                <a:cs typeface="Trebuchet MS"/>
              </a:rPr>
              <a:t>JPEG,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PNG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and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RAW</a:t>
            </a:r>
            <a:r>
              <a:rPr sz="2100" spc="-175" dirty="0">
                <a:latin typeface="Trebuchet MS"/>
                <a:cs typeface="Trebuchet MS"/>
              </a:rPr>
              <a:t> </a:t>
            </a:r>
            <a:r>
              <a:rPr sz="2100" spc="-130" dirty="0">
                <a:latin typeface="Trebuchet MS"/>
                <a:cs typeface="Trebuchet MS"/>
              </a:rPr>
              <a:t>file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formats</a:t>
            </a:r>
            <a:endParaRPr sz="21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5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0" dirty="0">
                <a:latin typeface="Trebuchet MS"/>
                <a:cs typeface="Trebuchet MS"/>
              </a:rPr>
              <a:t>Indexed </a:t>
            </a:r>
            <a:r>
              <a:rPr sz="2400" spc="-95" dirty="0">
                <a:latin typeface="Trebuchet MS"/>
                <a:cs typeface="Trebuchet MS"/>
              </a:rPr>
              <a:t>images </a:t>
            </a:r>
            <a:r>
              <a:rPr sz="2400" spc="-140" dirty="0">
                <a:latin typeface="Trebuchet MS"/>
                <a:cs typeface="Trebuchet MS"/>
              </a:rPr>
              <a:t>(“8‐bit</a:t>
            </a:r>
            <a:r>
              <a:rPr sz="2400" spc="-42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color”)</a:t>
            </a:r>
            <a:endParaRPr sz="2400">
              <a:latin typeface="Trebuchet MS"/>
              <a:cs typeface="Trebuchet MS"/>
            </a:endParaRPr>
          </a:p>
          <a:p>
            <a:pPr marL="1000125" lvl="2" indent="-294640">
              <a:lnSpc>
                <a:spcPct val="100000"/>
              </a:lnSpc>
              <a:spcBef>
                <a:spcPts val="530"/>
              </a:spcBef>
              <a:buClr>
                <a:srgbClr val="CCCC00"/>
              </a:buClr>
              <a:buSzPct val="69047"/>
              <a:buFont typeface="Wingdings"/>
              <a:buChar char=""/>
              <a:tabLst>
                <a:tab pos="1000125" algn="l"/>
                <a:tab pos="1000760" algn="l"/>
              </a:tabLst>
            </a:pPr>
            <a:r>
              <a:rPr sz="2100" spc="-45" dirty="0">
                <a:latin typeface="Trebuchet MS"/>
                <a:cs typeface="Trebuchet MS"/>
              </a:rPr>
              <a:t>Up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to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256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colors</a:t>
            </a:r>
            <a:r>
              <a:rPr sz="2100" spc="-14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max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(8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bits)</a:t>
            </a:r>
            <a:endParaRPr sz="2100">
              <a:latin typeface="Trebuchet MS"/>
              <a:cs typeface="Trebuchet MS"/>
            </a:endParaRPr>
          </a:p>
          <a:p>
            <a:pPr marL="1000125" lvl="2" indent="-294640">
              <a:lnSpc>
                <a:spcPct val="100000"/>
              </a:lnSpc>
              <a:spcBef>
                <a:spcPts val="500"/>
              </a:spcBef>
              <a:buClr>
                <a:srgbClr val="CCCC00"/>
              </a:buClr>
              <a:buSzPct val="69047"/>
              <a:buFont typeface="Wingdings"/>
              <a:buChar char=""/>
              <a:tabLst>
                <a:tab pos="1000125" algn="l"/>
                <a:tab pos="1000760" algn="l"/>
              </a:tabLst>
            </a:pPr>
            <a:r>
              <a:rPr sz="2100" spc="-65" dirty="0">
                <a:latin typeface="Trebuchet MS"/>
                <a:cs typeface="Trebuchet MS"/>
              </a:rPr>
              <a:t>Supports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GIF,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PNG,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BMP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and</a:t>
            </a:r>
            <a:r>
              <a:rPr sz="2100" spc="-175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TIFF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(uncompressed)</a:t>
            </a:r>
            <a:r>
              <a:rPr sz="2100" spc="-145" dirty="0">
                <a:latin typeface="Trebuchet MS"/>
                <a:cs typeface="Trebuchet MS"/>
              </a:rPr>
              <a:t> </a:t>
            </a:r>
            <a:r>
              <a:rPr sz="2100" spc="-130" dirty="0">
                <a:latin typeface="Trebuchet MS"/>
                <a:cs typeface="Trebuchet MS"/>
              </a:rPr>
              <a:t>file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formats</a:t>
            </a:r>
            <a:endParaRPr sz="21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114" dirty="0">
                <a:latin typeface="Trebuchet MS"/>
                <a:cs typeface="Trebuchet MS"/>
              </a:rPr>
              <a:t>See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section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12.1.2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Burger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&amp;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Burge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224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Chromatic</a:t>
            </a:r>
            <a:r>
              <a:rPr sz="3600" spc="-330" dirty="0"/>
              <a:t> </a:t>
            </a:r>
            <a:r>
              <a:rPr sz="3600" spc="-155" dirty="0"/>
              <a:t>Adaptation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9479"/>
            <a:ext cx="805307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902969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5" dirty="0">
                <a:latin typeface="Trebuchet MS"/>
                <a:cs typeface="Trebuchet MS"/>
              </a:rPr>
              <a:t>Human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eye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adapts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make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object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  </a:t>
            </a:r>
            <a:r>
              <a:rPr sz="2400" spc="-125" dirty="0">
                <a:latin typeface="Trebuchet MS"/>
                <a:cs typeface="Trebuchet MS"/>
              </a:rPr>
              <a:t>different </a:t>
            </a:r>
            <a:r>
              <a:rPr sz="2400" spc="-110" dirty="0">
                <a:latin typeface="Trebuchet MS"/>
                <a:cs typeface="Trebuchet MS"/>
              </a:rPr>
              <a:t>lighting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conditions</a:t>
            </a:r>
            <a:endParaRPr sz="2400">
              <a:latin typeface="Trebuchet MS"/>
              <a:cs typeface="Trebuchet MS"/>
            </a:endParaRPr>
          </a:p>
          <a:p>
            <a:pPr marL="355600" marR="111950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90" dirty="0">
                <a:latin typeface="Trebuchet MS"/>
                <a:cs typeface="Trebuchet MS"/>
              </a:rPr>
              <a:t>E.g.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Paper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appears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bright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daylight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  </a:t>
            </a:r>
            <a:r>
              <a:rPr sz="2400" spc="-110" dirty="0">
                <a:latin typeface="Trebuchet MS"/>
                <a:cs typeface="Trebuchet MS"/>
              </a:rPr>
              <a:t>flourescent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light</a:t>
            </a:r>
            <a:endParaRPr sz="2400">
              <a:latin typeface="Trebuchet MS"/>
              <a:cs typeface="Trebuchet MS"/>
            </a:endParaRPr>
          </a:p>
          <a:p>
            <a:pPr marL="355600" marR="1143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CIE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system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allows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specified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relative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  </a:t>
            </a:r>
            <a:r>
              <a:rPr sz="2400" spc="-125" dirty="0">
                <a:latin typeface="Trebuchet MS"/>
                <a:cs typeface="Trebuchet MS"/>
              </a:rPr>
              <a:t>point, </a:t>
            </a:r>
            <a:r>
              <a:rPr sz="2400" spc="-135" dirty="0">
                <a:latin typeface="Trebuchet MS"/>
                <a:cs typeface="Trebuchet MS"/>
              </a:rPr>
              <a:t>called 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relative</a:t>
            </a:r>
            <a:r>
              <a:rPr sz="2400" b="1" spc="-2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colorimetry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0" dirty="0">
                <a:latin typeface="Trebuchet MS"/>
                <a:cs typeface="Trebuchet MS"/>
              </a:rPr>
              <a:t>If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specified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relative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points,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they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  </a:t>
            </a:r>
            <a:r>
              <a:rPr sz="2400" spc="-100" dirty="0">
                <a:latin typeface="Trebuchet MS"/>
                <a:cs typeface="Trebuchet MS"/>
              </a:rPr>
              <a:t>be </a:t>
            </a:r>
            <a:r>
              <a:rPr sz="2400" spc="-120" dirty="0">
                <a:latin typeface="Trebuchet MS"/>
                <a:cs typeface="Trebuchet MS"/>
              </a:rPr>
              <a:t>related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114" dirty="0">
                <a:latin typeface="Trebuchet MS"/>
                <a:cs typeface="Trebuchet MS"/>
              </a:rPr>
              <a:t>each </a:t>
            </a:r>
            <a:r>
              <a:rPr sz="2400" spc="-95" dirty="0">
                <a:latin typeface="Trebuchet MS"/>
                <a:cs typeface="Trebuchet MS"/>
              </a:rPr>
              <a:t>other </a:t>
            </a:r>
            <a:r>
              <a:rPr sz="2400" spc="-75" dirty="0">
                <a:latin typeface="Trebuchet MS"/>
                <a:cs typeface="Trebuchet MS"/>
              </a:rPr>
              <a:t>using </a:t>
            </a:r>
            <a:r>
              <a:rPr sz="2400" b="1" spc="-150" dirty="0">
                <a:solidFill>
                  <a:srgbClr val="FF0000"/>
                </a:solidFill>
                <a:latin typeface="Trebuchet MS"/>
                <a:cs typeface="Trebuchet MS"/>
              </a:rPr>
              <a:t>chromatic </a:t>
            </a:r>
            <a:r>
              <a:rPr sz="2400" b="1" spc="-110" dirty="0">
                <a:solidFill>
                  <a:srgbClr val="FF0000"/>
                </a:solidFill>
                <a:latin typeface="Trebuchet MS"/>
                <a:cs typeface="Trebuchet MS"/>
              </a:rPr>
              <a:t>adaptation  </a:t>
            </a:r>
            <a:r>
              <a:rPr sz="2400" b="1" spc="-114" dirty="0">
                <a:solidFill>
                  <a:srgbClr val="FF0000"/>
                </a:solidFill>
                <a:latin typeface="Trebuchet MS"/>
                <a:cs typeface="Trebuchet MS"/>
              </a:rPr>
              <a:t>transformation</a:t>
            </a:r>
            <a:r>
              <a:rPr sz="2400" b="1" spc="-1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65" dirty="0">
                <a:solidFill>
                  <a:srgbClr val="FF0000"/>
                </a:solidFill>
                <a:latin typeface="Trebuchet MS"/>
                <a:cs typeface="Trebuchet MS"/>
              </a:rPr>
              <a:t>(CAT)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215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5" dirty="0"/>
              <a:t>XYZ</a:t>
            </a:r>
            <a:r>
              <a:rPr sz="3600" spc="-325" dirty="0"/>
              <a:t> </a:t>
            </a:r>
            <a:r>
              <a:rPr sz="3600" spc="-185" dirty="0"/>
              <a:t>Scaling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921256"/>
            <a:ext cx="6885940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Simplest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chromatic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adaptation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method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XYZ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scaling</a:t>
            </a:r>
            <a:endParaRPr sz="2400">
              <a:latin typeface="Trebuchet MS"/>
              <a:cs typeface="Trebuchet MS"/>
            </a:endParaRPr>
          </a:p>
          <a:p>
            <a:pPr marL="354965" marR="38036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35" dirty="0">
                <a:latin typeface="Trebuchet MS"/>
                <a:cs typeface="Trebuchet MS"/>
              </a:rPr>
              <a:t>Basically,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coordinates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multiplied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ratios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85" dirty="0">
                <a:latin typeface="Trebuchet MS"/>
                <a:cs typeface="Trebuchet MS"/>
              </a:rPr>
              <a:t>corresponding </a:t>
            </a:r>
            <a:r>
              <a:rPr sz="2400" spc="-105" dirty="0">
                <a:latin typeface="Trebuchet MS"/>
                <a:cs typeface="Trebuchet MS"/>
              </a:rPr>
              <a:t>white </a:t>
            </a:r>
            <a:r>
              <a:rPr sz="2400" spc="-90" dirty="0">
                <a:latin typeface="Trebuchet MS"/>
                <a:cs typeface="Trebuchet MS"/>
              </a:rPr>
              <a:t>point</a:t>
            </a:r>
            <a:r>
              <a:rPr sz="2400" spc="-3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coordinates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502" y="4115815"/>
            <a:ext cx="7687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spc="-100" dirty="0">
                <a:latin typeface="Trebuchet MS"/>
                <a:cs typeface="Trebuchet MS"/>
              </a:rPr>
              <a:t>For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example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convert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system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based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white  </a:t>
            </a:r>
            <a:r>
              <a:rPr sz="2400" spc="-90" dirty="0">
                <a:latin typeface="Trebuchet MS"/>
                <a:cs typeface="Trebuchet MS"/>
              </a:rPr>
              <a:t>point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b="1" spc="-40" dirty="0">
                <a:latin typeface="Trebuchet MS"/>
                <a:cs typeface="Trebuchet MS"/>
              </a:rPr>
              <a:t>W</a:t>
            </a:r>
            <a:r>
              <a:rPr sz="2400" b="1" spc="-60" baseline="-20833" dirty="0">
                <a:latin typeface="Trebuchet MS"/>
                <a:cs typeface="Trebuchet MS"/>
              </a:rPr>
              <a:t>1</a:t>
            </a:r>
            <a:r>
              <a:rPr sz="2400" b="1" spc="75" baseline="-20833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b="1" spc="-140" dirty="0">
                <a:latin typeface="Trebuchet MS"/>
                <a:cs typeface="Trebuchet MS"/>
              </a:rPr>
              <a:t>D65</a:t>
            </a:r>
            <a:r>
              <a:rPr sz="2400" b="1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system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relative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b="1" spc="-40" dirty="0">
                <a:latin typeface="Trebuchet MS"/>
                <a:cs typeface="Trebuchet MS"/>
              </a:rPr>
              <a:t>W</a:t>
            </a:r>
            <a:r>
              <a:rPr sz="2400" b="1" spc="-60" baseline="-20833" dirty="0">
                <a:latin typeface="Trebuchet MS"/>
                <a:cs typeface="Trebuchet MS"/>
              </a:rPr>
              <a:t>2</a:t>
            </a:r>
            <a:r>
              <a:rPr sz="2400" b="1" spc="67" baseline="-20833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b="1" spc="-145" dirty="0">
                <a:latin typeface="Trebuchet MS"/>
                <a:cs typeface="Trebuchet MS"/>
              </a:rPr>
              <a:t>D50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6676135"/>
            <a:ext cx="5711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5" dirty="0">
                <a:latin typeface="Trebuchet MS"/>
                <a:cs typeface="Trebuchet MS"/>
              </a:rPr>
              <a:t>Another </a:t>
            </a:r>
            <a:r>
              <a:rPr sz="2400" spc="-120" dirty="0">
                <a:latin typeface="Trebuchet MS"/>
                <a:cs typeface="Trebuchet MS"/>
              </a:rPr>
              <a:t>alternative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b="1" spc="-120" dirty="0">
                <a:solidFill>
                  <a:srgbClr val="FF0000"/>
                </a:solidFill>
                <a:latin typeface="Trebuchet MS"/>
                <a:cs typeface="Trebuchet MS"/>
              </a:rPr>
              <a:t>Bradford</a:t>
            </a:r>
            <a:r>
              <a:rPr sz="2400" b="1" spc="-4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10" dirty="0">
                <a:solidFill>
                  <a:srgbClr val="FF0000"/>
                </a:solidFill>
                <a:latin typeface="Trebuchet MS"/>
                <a:cs typeface="Trebuchet MS"/>
              </a:rPr>
              <a:t>adaptation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1437" y="3403853"/>
            <a:ext cx="5819379" cy="52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1400" y="5086999"/>
            <a:ext cx="4456083" cy="1563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5381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Colorimetric </a:t>
            </a:r>
            <a:r>
              <a:rPr sz="3600" spc="-175" dirty="0"/>
              <a:t>Support </a:t>
            </a:r>
            <a:r>
              <a:rPr sz="3600" spc="-195" dirty="0"/>
              <a:t>in</a:t>
            </a:r>
            <a:r>
              <a:rPr sz="3600" spc="-445" dirty="0"/>
              <a:t> </a:t>
            </a:r>
            <a:r>
              <a:rPr sz="3600" spc="-305" dirty="0"/>
              <a:t>Java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16327"/>
            <a:ext cx="7856855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0" dirty="0">
                <a:latin typeface="Trebuchet MS"/>
                <a:cs typeface="Trebuchet MS"/>
              </a:rPr>
              <a:t>sRGB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standard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space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Java</a:t>
            </a:r>
            <a:endParaRPr sz="2400">
              <a:latin typeface="Trebuchet MS"/>
              <a:cs typeface="Trebuchet MS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objects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images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are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  </a:t>
            </a:r>
            <a:r>
              <a:rPr sz="2400" spc="-120" dirty="0">
                <a:latin typeface="Trebuchet MS"/>
                <a:cs typeface="Trebuchet MS"/>
              </a:rPr>
              <a:t>corrected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78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Statistics </a:t>
            </a:r>
            <a:r>
              <a:rPr sz="3600" spc="-150" dirty="0"/>
              <a:t>of </a:t>
            </a:r>
            <a:r>
              <a:rPr sz="3600" spc="-190" dirty="0"/>
              <a:t>Color</a:t>
            </a:r>
            <a:r>
              <a:rPr sz="3600" spc="-505" dirty="0"/>
              <a:t> </a:t>
            </a:r>
            <a:r>
              <a:rPr sz="3600" spc="-140" dirty="0"/>
              <a:t>Images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91539" y="2116327"/>
            <a:ext cx="8051165" cy="3114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b="1" spc="-175" dirty="0">
                <a:solidFill>
                  <a:srgbClr val="FF0000"/>
                </a:solidFill>
                <a:latin typeface="Trebuchet MS"/>
                <a:cs typeface="Trebuchet MS"/>
              </a:rPr>
              <a:t>Task:</a:t>
            </a:r>
            <a:r>
              <a:rPr sz="2400" b="1" spc="-1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Determine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how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many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unique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given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  <a:p>
            <a:pPr marL="3810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b="1" spc="-130" dirty="0">
                <a:solidFill>
                  <a:srgbClr val="FF0000"/>
                </a:solidFill>
                <a:latin typeface="Trebuchet MS"/>
                <a:cs typeface="Trebuchet MS"/>
              </a:rPr>
              <a:t>Approach</a:t>
            </a:r>
            <a:r>
              <a:rPr sz="2400" b="1" spc="-1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204" dirty="0">
                <a:solidFill>
                  <a:srgbClr val="FF0000"/>
                </a:solidFill>
                <a:latin typeface="Trebuchet MS"/>
                <a:cs typeface="Trebuchet MS"/>
              </a:rPr>
              <a:t>1:</a:t>
            </a:r>
            <a:r>
              <a:rPr sz="2400" b="1" spc="-1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Create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histogram,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count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frequency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each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endParaRPr sz="2400">
              <a:latin typeface="Trebuchet MS"/>
              <a:cs typeface="Trebuchet MS"/>
            </a:endParaRPr>
          </a:p>
          <a:p>
            <a:pPr marL="729615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000" spc="-45" dirty="0">
                <a:latin typeface="Trebuchet MS"/>
                <a:cs typeface="Trebuchet MS"/>
              </a:rPr>
              <a:t>Not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efficient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since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for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24‐bit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image,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there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are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2</a:t>
            </a:r>
            <a:r>
              <a:rPr sz="1950" spc="-30" baseline="25641" dirty="0">
                <a:latin typeface="Trebuchet MS"/>
                <a:cs typeface="Trebuchet MS"/>
              </a:rPr>
              <a:t>24</a:t>
            </a:r>
            <a:r>
              <a:rPr sz="1950" spc="89" baseline="25641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16,777,216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colors</a:t>
            </a:r>
            <a:endParaRPr sz="2000">
              <a:latin typeface="Trebuchet MS"/>
              <a:cs typeface="Trebuchet MS"/>
            </a:endParaRPr>
          </a:p>
          <a:p>
            <a:pPr marL="381000" indent="-342900">
              <a:lnSpc>
                <a:spcPct val="100000"/>
              </a:lnSpc>
              <a:spcBef>
                <a:spcPts val="54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b="1" spc="-130" dirty="0">
                <a:solidFill>
                  <a:srgbClr val="FF0000"/>
                </a:solidFill>
                <a:latin typeface="Trebuchet MS"/>
                <a:cs typeface="Trebuchet MS"/>
              </a:rPr>
              <a:t>Approach </a:t>
            </a:r>
            <a:r>
              <a:rPr sz="2400" b="1" spc="-204" dirty="0">
                <a:solidFill>
                  <a:srgbClr val="FF0000"/>
                </a:solidFill>
                <a:latin typeface="Trebuchet MS"/>
                <a:cs typeface="Trebuchet MS"/>
              </a:rPr>
              <a:t>2: </a:t>
            </a:r>
            <a:r>
              <a:rPr sz="2400" spc="-100" dirty="0">
                <a:latin typeface="Trebuchet MS"/>
                <a:cs typeface="Trebuchet MS"/>
              </a:rPr>
              <a:t>Put </a:t>
            </a:r>
            <a:r>
              <a:rPr sz="2400" spc="-120" dirty="0">
                <a:latin typeface="Trebuchet MS"/>
                <a:cs typeface="Trebuchet MS"/>
              </a:rPr>
              <a:t>pixels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40" dirty="0">
                <a:latin typeface="Trebuchet MS"/>
                <a:cs typeface="Trebuchet MS"/>
              </a:rPr>
              <a:t>array,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53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sort</a:t>
            </a:r>
            <a:endParaRPr sz="2400">
              <a:latin typeface="Trebuchet MS"/>
              <a:cs typeface="Trebuchet MS"/>
            </a:endParaRPr>
          </a:p>
          <a:p>
            <a:pPr marL="729615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000" spc="-100" dirty="0">
                <a:latin typeface="Trebuchet MS"/>
                <a:cs typeface="Trebuchet MS"/>
              </a:rPr>
              <a:t>Similar </a:t>
            </a:r>
            <a:r>
              <a:rPr sz="2000" spc="-75" dirty="0">
                <a:latin typeface="Trebuchet MS"/>
                <a:cs typeface="Trebuchet MS"/>
              </a:rPr>
              <a:t>colors </a:t>
            </a:r>
            <a:r>
              <a:rPr sz="2000" spc="-105" dirty="0">
                <a:latin typeface="Trebuchet MS"/>
                <a:cs typeface="Trebuchet MS"/>
              </a:rPr>
              <a:t>next </a:t>
            </a:r>
            <a:r>
              <a:rPr sz="2000" spc="-75" dirty="0">
                <a:latin typeface="Trebuchet MS"/>
                <a:cs typeface="Trebuchet MS"/>
              </a:rPr>
              <a:t>to </a:t>
            </a:r>
            <a:r>
              <a:rPr sz="2000" spc="-95" dirty="0">
                <a:latin typeface="Trebuchet MS"/>
                <a:cs typeface="Trebuchet MS"/>
              </a:rPr>
              <a:t>each</a:t>
            </a:r>
            <a:r>
              <a:rPr sz="2000" spc="-36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other</a:t>
            </a:r>
            <a:endParaRPr sz="2000">
              <a:latin typeface="Trebuchet MS"/>
              <a:cs typeface="Trebuchet MS"/>
            </a:endParaRPr>
          </a:p>
          <a:p>
            <a:pPr marL="729615" marR="304800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000" spc="-15" dirty="0">
                <a:latin typeface="Trebuchet MS"/>
                <a:cs typeface="Trebuchet MS"/>
              </a:rPr>
              <a:t>We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can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then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count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b="1" spc="-95" dirty="0">
                <a:solidFill>
                  <a:srgbClr val="FF0000"/>
                </a:solidFill>
                <a:latin typeface="Trebuchet MS"/>
                <a:cs typeface="Trebuchet MS"/>
              </a:rPr>
              <a:t>transitions</a:t>
            </a:r>
            <a:r>
              <a:rPr sz="2000" b="1" spc="-1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120" dirty="0">
                <a:solidFill>
                  <a:srgbClr val="FF0000"/>
                </a:solidFill>
                <a:latin typeface="Trebuchet MS"/>
                <a:cs typeface="Trebuchet MS"/>
              </a:rPr>
              <a:t>between</a:t>
            </a:r>
            <a:r>
              <a:rPr sz="2000" b="1" spc="-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100" dirty="0">
                <a:solidFill>
                  <a:srgbClr val="FF0000"/>
                </a:solidFill>
                <a:latin typeface="Trebuchet MS"/>
                <a:cs typeface="Trebuchet MS"/>
              </a:rPr>
              <a:t>neighboring  </a:t>
            </a:r>
            <a:r>
              <a:rPr sz="2000" b="1" spc="-110" dirty="0">
                <a:solidFill>
                  <a:srgbClr val="FF0000"/>
                </a:solidFill>
                <a:latin typeface="Trebuchet MS"/>
                <a:cs typeface="Trebuchet MS"/>
              </a:rPr>
              <a:t>colors</a:t>
            </a:r>
            <a:endParaRPr sz="2000">
              <a:latin typeface="Trebuchet MS"/>
              <a:cs typeface="Trebuchet MS"/>
            </a:endParaRPr>
          </a:p>
          <a:p>
            <a:pPr marL="729615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000" spc="10" dirty="0">
                <a:latin typeface="Trebuchet MS"/>
                <a:cs typeface="Trebuchet MS"/>
              </a:rPr>
              <a:t>Much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more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efficient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than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histogram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approach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if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many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repeated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colors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328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</a:t>
            </a:r>
            <a:r>
              <a:rPr sz="3600" spc="-315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9479"/>
            <a:ext cx="7978775" cy="273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6385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35" dirty="0">
                <a:latin typeface="Trebuchet MS"/>
                <a:cs typeface="Trebuchet MS"/>
              </a:rPr>
              <a:t>When </a:t>
            </a:r>
            <a:r>
              <a:rPr sz="2400" spc="-110" dirty="0">
                <a:latin typeface="Trebuchet MS"/>
                <a:cs typeface="Trebuchet MS"/>
              </a:rPr>
              <a:t>applied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145" dirty="0">
                <a:latin typeface="Trebuchet MS"/>
                <a:cs typeface="Trebuchet MS"/>
              </a:rPr>
              <a:t>object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type 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ColorProcessor</a:t>
            </a:r>
            <a:r>
              <a:rPr sz="2400" spc="-145" dirty="0">
                <a:latin typeface="Trebuchet MS"/>
                <a:cs typeface="Trebuchet MS"/>
              </a:rPr>
              <a:t>, </a:t>
            </a:r>
            <a:r>
              <a:rPr sz="2400" spc="-114" dirty="0">
                <a:latin typeface="Trebuchet MS"/>
                <a:cs typeface="Trebuchet MS"/>
              </a:rPr>
              <a:t>built‐in  </a:t>
            </a:r>
            <a:r>
              <a:rPr sz="2400" spc="-140" dirty="0">
                <a:latin typeface="Trebuchet MS"/>
                <a:cs typeface="Trebuchet MS"/>
              </a:rPr>
              <a:t>ImageJ </a:t>
            </a:r>
            <a:r>
              <a:rPr sz="2400" spc="-85" dirty="0">
                <a:latin typeface="Trebuchet MS"/>
                <a:cs typeface="Trebuchet MS"/>
              </a:rPr>
              <a:t>method </a:t>
            </a:r>
            <a:r>
              <a:rPr sz="2400" b="1" spc="-120" dirty="0">
                <a:solidFill>
                  <a:srgbClr val="FF0000"/>
                </a:solidFill>
                <a:latin typeface="Trebuchet MS"/>
                <a:cs typeface="Trebuchet MS"/>
              </a:rPr>
              <a:t>getHistogram( </a:t>
            </a:r>
            <a:r>
              <a:rPr sz="2400" b="1" spc="-210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400" spc="-210" dirty="0">
                <a:latin typeface="Trebuchet MS"/>
                <a:cs typeface="Trebuchet MS"/>
              </a:rPr>
              <a:t>, </a:t>
            </a:r>
            <a:r>
              <a:rPr sz="2400" spc="-100" dirty="0">
                <a:latin typeface="Trebuchet MS"/>
                <a:cs typeface="Trebuchet MS"/>
              </a:rPr>
              <a:t>simply </a:t>
            </a:r>
            <a:r>
              <a:rPr sz="2400" spc="-85" dirty="0">
                <a:latin typeface="Trebuchet MS"/>
                <a:cs typeface="Trebuchet MS"/>
              </a:rPr>
              <a:t>counts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85" dirty="0">
                <a:latin typeface="Trebuchet MS"/>
                <a:cs typeface="Trebuchet MS"/>
              </a:rPr>
              <a:t>corresponding </a:t>
            </a:r>
            <a:r>
              <a:rPr sz="2400" spc="-95" dirty="0">
                <a:latin typeface="Trebuchet MS"/>
                <a:cs typeface="Trebuchet MS"/>
              </a:rPr>
              <a:t>gray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Another </a:t>
            </a:r>
            <a:r>
              <a:rPr sz="2400" b="1" spc="-140" dirty="0">
                <a:solidFill>
                  <a:srgbClr val="FF0000"/>
                </a:solidFill>
                <a:latin typeface="Trebuchet MS"/>
                <a:cs typeface="Trebuchet MS"/>
              </a:rPr>
              <a:t>alternative: </a:t>
            </a:r>
            <a:r>
              <a:rPr sz="2400" spc="-95" dirty="0">
                <a:latin typeface="Trebuchet MS"/>
                <a:cs typeface="Trebuchet MS"/>
              </a:rPr>
              <a:t>compute </a:t>
            </a:r>
            <a:r>
              <a:rPr sz="2400" spc="-110" dirty="0">
                <a:latin typeface="Trebuchet MS"/>
                <a:cs typeface="Trebuchet MS"/>
              </a:rPr>
              <a:t>individual intensity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histograms 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45" dirty="0">
                <a:latin typeface="Trebuchet MS"/>
                <a:cs typeface="Trebuchet MS"/>
              </a:rPr>
              <a:t>3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44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channels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05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100" dirty="0">
                <a:solidFill>
                  <a:srgbClr val="FF0000"/>
                </a:solidFill>
                <a:latin typeface="Trebuchet MS"/>
                <a:cs typeface="Trebuchet MS"/>
              </a:rPr>
              <a:t>Downside:</a:t>
            </a:r>
            <a:r>
              <a:rPr sz="2000" b="1" spc="-1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does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not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give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information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about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actual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colors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image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70" dirty="0">
                <a:solidFill>
                  <a:srgbClr val="FF0000"/>
                </a:solidFill>
                <a:latin typeface="Trebuchet MS"/>
                <a:cs typeface="Trebuchet MS"/>
              </a:rPr>
              <a:t>A </a:t>
            </a:r>
            <a:r>
              <a:rPr sz="2400" b="1" spc="-80" dirty="0">
                <a:solidFill>
                  <a:srgbClr val="FF0000"/>
                </a:solidFill>
                <a:latin typeface="Trebuchet MS"/>
                <a:cs typeface="Trebuchet MS"/>
              </a:rPr>
              <a:t>good 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alternative: </a:t>
            </a:r>
            <a:r>
              <a:rPr sz="2400" spc="-20" dirty="0">
                <a:latin typeface="Trebuchet MS"/>
                <a:cs typeface="Trebuchet MS"/>
              </a:rPr>
              <a:t>2D</a:t>
            </a:r>
            <a:r>
              <a:rPr sz="2400" spc="-5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 </a:t>
            </a:r>
            <a:r>
              <a:rPr sz="2400" spc="-85" dirty="0">
                <a:latin typeface="Trebuchet MS"/>
                <a:cs typeface="Trebuchet MS"/>
              </a:rPr>
              <a:t>histograms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39071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/>
              <a:t>2D </a:t>
            </a:r>
            <a:r>
              <a:rPr sz="3600" spc="-190" dirty="0"/>
              <a:t>Color</a:t>
            </a:r>
            <a:r>
              <a:rPr sz="3600" spc="-409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765808"/>
            <a:ext cx="1263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0" dirty="0">
                <a:latin typeface="Trebuchet MS"/>
                <a:cs typeface="Trebuchet MS"/>
              </a:rPr>
              <a:t>Define: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502" y="3448303"/>
            <a:ext cx="7626984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Note: </a:t>
            </a:r>
            <a:r>
              <a:rPr sz="2400" b="1" spc="155" dirty="0">
                <a:latin typeface="Trebuchet MS"/>
                <a:cs typeface="Trebuchet MS"/>
              </a:rPr>
              <a:t>*</a:t>
            </a:r>
            <a:r>
              <a:rPr sz="2400" b="1" spc="-51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denotes </a:t>
            </a:r>
            <a:r>
              <a:rPr sz="2400" spc="-114" dirty="0">
                <a:latin typeface="Trebuchet MS"/>
                <a:cs typeface="Trebuchet MS"/>
              </a:rPr>
              <a:t>arbitrary </a:t>
            </a:r>
            <a:r>
              <a:rPr sz="2400" spc="-85" dirty="0">
                <a:latin typeface="Trebuchet MS"/>
                <a:cs typeface="Trebuchet MS"/>
              </a:rPr>
              <a:t>component </a:t>
            </a:r>
            <a:r>
              <a:rPr sz="2400" spc="-105" dirty="0">
                <a:latin typeface="Trebuchet MS"/>
                <a:cs typeface="Trebuchet MS"/>
              </a:rPr>
              <a:t>value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Resulting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2D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histograms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are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independent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original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  </a:t>
            </a:r>
            <a:r>
              <a:rPr sz="2400" spc="-155" dirty="0">
                <a:latin typeface="Trebuchet MS"/>
                <a:cs typeface="Trebuchet MS"/>
              </a:rPr>
              <a:t>size, </a:t>
            </a:r>
            <a:r>
              <a:rPr sz="2400" spc="-110" dirty="0">
                <a:latin typeface="Trebuchet MS"/>
                <a:cs typeface="Trebuchet MS"/>
              </a:rPr>
              <a:t>easily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visualized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6816" y="2485314"/>
            <a:ext cx="5266634" cy="856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9494" y="4803457"/>
            <a:ext cx="4382468" cy="2283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2061" y="3459733"/>
            <a:ext cx="33896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spc="-210" dirty="0">
                <a:solidFill>
                  <a:srgbClr val="330065"/>
                </a:solidFill>
                <a:latin typeface="Trebuchet MS"/>
                <a:cs typeface="Trebuchet MS"/>
              </a:rPr>
              <a:t>Example:</a:t>
            </a:r>
            <a:r>
              <a:rPr sz="3200" b="1" spc="-28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200" b="1" spc="-180" dirty="0">
                <a:solidFill>
                  <a:srgbClr val="330065"/>
                </a:solidFill>
                <a:latin typeface="Trebuchet MS"/>
                <a:cs typeface="Trebuchet MS"/>
              </a:rPr>
              <a:t>Combined  </a:t>
            </a:r>
            <a:r>
              <a:rPr sz="3200" b="1" spc="-170" dirty="0">
                <a:solidFill>
                  <a:srgbClr val="330065"/>
                </a:solidFill>
                <a:latin typeface="Trebuchet MS"/>
                <a:cs typeface="Trebuchet MS"/>
              </a:rPr>
              <a:t>Color</a:t>
            </a:r>
            <a:r>
              <a:rPr sz="3200" b="1" spc="-23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200" b="1" spc="-145" dirty="0">
                <a:solidFill>
                  <a:srgbClr val="330065"/>
                </a:solidFill>
                <a:latin typeface="Trebuchet MS"/>
                <a:cs typeface="Trebuchet MS"/>
              </a:rPr>
              <a:t>Histogram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5152" y="589787"/>
            <a:ext cx="4427220" cy="6563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64184"/>
            <a:ext cx="360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</a:t>
            </a:r>
            <a:r>
              <a:rPr sz="3600" spc="-335" dirty="0"/>
              <a:t> </a:t>
            </a:r>
            <a:r>
              <a:rPr sz="3600" spc="-195" dirty="0"/>
              <a:t>Quantization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6939" y="1761693"/>
            <a:ext cx="8102600" cy="52997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35" dirty="0">
                <a:latin typeface="Trebuchet MS"/>
                <a:cs typeface="Trebuchet MS"/>
              </a:rPr>
              <a:t>True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can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quite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large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actual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description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00" dirty="0">
                <a:latin typeface="Trebuchet MS"/>
                <a:cs typeface="Trebuchet MS"/>
              </a:rPr>
              <a:t>Sometimes </a:t>
            </a:r>
            <a:r>
              <a:rPr sz="2600" spc="-105" dirty="0">
                <a:latin typeface="Trebuchet MS"/>
                <a:cs typeface="Trebuchet MS"/>
              </a:rPr>
              <a:t>need </a:t>
            </a:r>
            <a:r>
              <a:rPr sz="2600" spc="-100" dirty="0">
                <a:latin typeface="Trebuchet MS"/>
                <a:cs typeface="Trebuchet MS"/>
              </a:rPr>
              <a:t>to </a:t>
            </a:r>
            <a:r>
              <a:rPr sz="2600" spc="-114" dirty="0">
                <a:latin typeface="Trebuchet MS"/>
                <a:cs typeface="Trebuchet MS"/>
              </a:rPr>
              <a:t>reduce</a:t>
            </a:r>
            <a:r>
              <a:rPr sz="2600" spc="-490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size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b="1" spc="-160" dirty="0">
                <a:solidFill>
                  <a:srgbClr val="FF0000"/>
                </a:solidFill>
                <a:latin typeface="Trebuchet MS"/>
                <a:cs typeface="Trebuchet MS"/>
              </a:rPr>
              <a:t>Examples:</a:t>
            </a:r>
            <a:endParaRPr sz="26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50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200" spc="-90" dirty="0">
                <a:latin typeface="Trebuchet MS"/>
                <a:cs typeface="Trebuchet MS"/>
              </a:rPr>
              <a:t>Convert </a:t>
            </a:r>
            <a:r>
              <a:rPr sz="2200" spc="-95" dirty="0">
                <a:latin typeface="Trebuchet MS"/>
                <a:cs typeface="Trebuchet MS"/>
              </a:rPr>
              <a:t>24‐bit </a:t>
            </a:r>
            <a:r>
              <a:rPr sz="2200" spc="-140" dirty="0">
                <a:latin typeface="Trebuchet MS"/>
                <a:cs typeface="Trebuchet MS"/>
              </a:rPr>
              <a:t>TIFF </a:t>
            </a:r>
            <a:r>
              <a:rPr sz="2200" spc="-80" dirty="0">
                <a:latin typeface="Trebuchet MS"/>
                <a:cs typeface="Trebuchet MS"/>
              </a:rPr>
              <a:t>to </a:t>
            </a:r>
            <a:r>
              <a:rPr sz="2200" spc="-105" dirty="0">
                <a:latin typeface="Trebuchet MS"/>
                <a:cs typeface="Trebuchet MS"/>
              </a:rPr>
              <a:t>8‐bit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140" dirty="0">
                <a:latin typeface="Trebuchet MS"/>
                <a:cs typeface="Trebuchet MS"/>
              </a:rPr>
              <a:t>TIFF</a:t>
            </a:r>
            <a:endParaRPr sz="2200">
              <a:latin typeface="Trebuchet MS"/>
              <a:cs typeface="Trebuchet MS"/>
            </a:endParaRPr>
          </a:p>
          <a:p>
            <a:pPr marL="704215" marR="134620" lvl="1" indent="-347980">
              <a:lnSpc>
                <a:spcPct val="100000"/>
              </a:lnSpc>
              <a:spcBef>
                <a:spcPts val="530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200" spc="-130" dirty="0">
                <a:latin typeface="Trebuchet MS"/>
                <a:cs typeface="Trebuchet MS"/>
              </a:rPr>
              <a:t>Take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true‐color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description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from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database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and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convert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web  </a:t>
            </a:r>
            <a:r>
              <a:rPr sz="2200" spc="-100" dirty="0">
                <a:latin typeface="Trebuchet MS"/>
                <a:cs typeface="Trebuchet MS"/>
              </a:rPr>
              <a:t>image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format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40" dirty="0">
                <a:latin typeface="Trebuchet MS"/>
                <a:cs typeface="Trebuchet MS"/>
              </a:rPr>
              <a:t>Replace </a:t>
            </a:r>
            <a:r>
              <a:rPr sz="2600" spc="-114" dirty="0">
                <a:latin typeface="Trebuchet MS"/>
                <a:cs typeface="Trebuchet MS"/>
              </a:rPr>
              <a:t>true‐color </a:t>
            </a:r>
            <a:r>
              <a:rPr sz="2600" spc="-110" dirty="0">
                <a:latin typeface="Trebuchet MS"/>
                <a:cs typeface="Trebuchet MS"/>
              </a:rPr>
              <a:t>with </a:t>
            </a:r>
            <a:r>
              <a:rPr sz="2600" spc="-145" dirty="0">
                <a:latin typeface="Trebuchet MS"/>
                <a:cs typeface="Trebuchet MS"/>
              </a:rPr>
              <a:t>“best </a:t>
            </a:r>
            <a:r>
              <a:rPr sz="2600" spc="-150" dirty="0">
                <a:latin typeface="Trebuchet MS"/>
                <a:cs typeface="Trebuchet MS"/>
              </a:rPr>
              <a:t>match” </a:t>
            </a:r>
            <a:r>
              <a:rPr sz="2600" spc="-100" dirty="0">
                <a:latin typeface="Trebuchet MS"/>
                <a:cs typeface="Trebuchet MS"/>
              </a:rPr>
              <a:t>from </a:t>
            </a:r>
            <a:r>
              <a:rPr sz="2600" spc="-125" dirty="0">
                <a:latin typeface="Trebuchet MS"/>
                <a:cs typeface="Trebuchet MS"/>
              </a:rPr>
              <a:t>smaller</a:t>
            </a:r>
            <a:r>
              <a:rPr sz="2600" spc="-50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subset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10" dirty="0">
                <a:latin typeface="Trebuchet MS"/>
                <a:cs typeface="Trebuchet MS"/>
              </a:rPr>
              <a:t>Quantization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algorithms:</a:t>
            </a:r>
            <a:endParaRPr sz="26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0" dirty="0">
                <a:latin typeface="Trebuchet MS"/>
                <a:cs typeface="Trebuchet MS"/>
              </a:rPr>
              <a:t>Uniform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quantization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0" dirty="0">
                <a:latin typeface="Trebuchet MS"/>
                <a:cs typeface="Trebuchet MS"/>
              </a:rPr>
              <a:t>Popularity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algorithm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70" dirty="0">
                <a:latin typeface="Trebuchet MS"/>
                <a:cs typeface="Trebuchet MS"/>
              </a:rPr>
              <a:t>Median‐cut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algorithm</a:t>
            </a:r>
            <a:endParaRPr sz="2400">
              <a:latin typeface="Trebuchet MS"/>
              <a:cs typeface="Trebuchet MS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20" dirty="0">
                <a:latin typeface="Trebuchet MS"/>
                <a:cs typeface="Trebuchet MS"/>
              </a:rPr>
              <a:t>Octree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algorithm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419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 </a:t>
            </a:r>
            <a:r>
              <a:rPr sz="3600" spc="-145" dirty="0"/>
              <a:t>Image </a:t>
            </a:r>
            <a:r>
              <a:rPr sz="3600" spc="-195" dirty="0"/>
              <a:t>Conversion in</a:t>
            </a:r>
            <a:r>
              <a:rPr sz="3600" spc="-600" dirty="0"/>
              <a:t> </a:t>
            </a:r>
            <a:r>
              <a:rPr sz="3600" spc="-240" dirty="0"/>
              <a:t>ImageJ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9479"/>
            <a:ext cx="7915909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20" dirty="0">
                <a:latin typeface="Trebuchet MS"/>
                <a:cs typeface="Trebuchet MS"/>
              </a:rPr>
              <a:t>Methods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converting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between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types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  </a:t>
            </a:r>
            <a:r>
              <a:rPr sz="2400" spc="-110" dirty="0">
                <a:latin typeface="Trebuchet MS"/>
                <a:cs typeface="Trebuchet MS"/>
              </a:rPr>
              <a:t>grayscale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objects</a:t>
            </a:r>
            <a:endParaRPr sz="2400">
              <a:latin typeface="Trebuchet MS"/>
              <a:cs typeface="Trebuchet MS"/>
            </a:endParaRPr>
          </a:p>
          <a:p>
            <a:pPr marL="354965" marR="414655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5" dirty="0">
                <a:latin typeface="Trebuchet MS"/>
                <a:cs typeface="Trebuchet MS"/>
              </a:rPr>
              <a:t>Note: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if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FF0000"/>
                </a:solidFill>
                <a:latin typeface="Trebuchet MS"/>
                <a:cs typeface="Trebuchet MS"/>
              </a:rPr>
              <a:t>doScaling</a:t>
            </a:r>
            <a:r>
              <a:rPr sz="2400" b="1" spc="-1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b="1" spc="-180" dirty="0">
                <a:solidFill>
                  <a:srgbClr val="FF0000"/>
                </a:solidFill>
                <a:latin typeface="Trebuchet MS"/>
                <a:cs typeface="Trebuchet MS"/>
              </a:rPr>
              <a:t>true</a:t>
            </a:r>
            <a:r>
              <a:rPr sz="2400" spc="-180" dirty="0">
                <a:latin typeface="Trebuchet MS"/>
                <a:cs typeface="Trebuchet MS"/>
              </a:rPr>
              <a:t>, </a:t>
            </a:r>
            <a:r>
              <a:rPr sz="2400" spc="-135" dirty="0">
                <a:latin typeface="Trebuchet MS"/>
                <a:cs typeface="Trebuchet MS"/>
              </a:rPr>
              <a:t>pixel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scaled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maximum  </a:t>
            </a:r>
            <a:r>
              <a:rPr sz="2400" spc="-90" dirty="0">
                <a:latin typeface="Trebuchet MS"/>
                <a:cs typeface="Trebuchet MS"/>
              </a:rPr>
              <a:t>range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85" dirty="0">
                <a:latin typeface="Trebuchet MS"/>
                <a:cs typeface="Trebuchet MS"/>
              </a:rPr>
              <a:t>new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8617" y="4164263"/>
            <a:ext cx="6717513" cy="2286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8899" y="2356357"/>
            <a:ext cx="371475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General </a:t>
            </a:r>
            <a:r>
              <a:rPr spc="-165" dirty="0"/>
              <a:t>Strategies</a:t>
            </a:r>
            <a:r>
              <a:rPr spc="-345" dirty="0"/>
              <a:t> </a:t>
            </a:r>
            <a:r>
              <a:rPr spc="-165" dirty="0"/>
              <a:t>for  </a:t>
            </a:r>
            <a:r>
              <a:rPr spc="-175" dirty="0"/>
              <a:t>Processing </a:t>
            </a:r>
            <a:r>
              <a:rPr spc="-170" dirty="0"/>
              <a:t>Color  </a:t>
            </a:r>
            <a:r>
              <a:rPr spc="-12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65140" y="4051808"/>
            <a:ext cx="2745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Strategy </a:t>
            </a:r>
            <a:r>
              <a:rPr sz="2400" b="1" spc="-204" dirty="0">
                <a:solidFill>
                  <a:srgbClr val="FF0000"/>
                </a:solidFill>
                <a:latin typeface="Trebuchet MS"/>
                <a:cs typeface="Trebuchet MS"/>
              </a:rPr>
              <a:t>1:</a:t>
            </a:r>
            <a:r>
              <a:rPr sz="2400" b="1" spc="-3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Process  </a:t>
            </a:r>
            <a:r>
              <a:rPr sz="2400" spc="-114" dirty="0">
                <a:latin typeface="Trebuchet MS"/>
                <a:cs typeface="Trebuchet MS"/>
              </a:rPr>
              <a:t>each </a:t>
            </a:r>
            <a:r>
              <a:rPr sz="2400" spc="-90" dirty="0">
                <a:latin typeface="Trebuchet MS"/>
                <a:cs typeface="Trebuchet MS"/>
              </a:rPr>
              <a:t>RGB </a:t>
            </a:r>
            <a:r>
              <a:rPr sz="2400" spc="-125" dirty="0">
                <a:latin typeface="Trebuchet MS"/>
                <a:cs typeface="Trebuchet MS"/>
              </a:rPr>
              <a:t>matrix  </a:t>
            </a:r>
            <a:r>
              <a:rPr sz="2400" spc="-114" dirty="0">
                <a:latin typeface="Trebuchet MS"/>
                <a:cs typeface="Trebuchet MS"/>
              </a:rPr>
              <a:t>separately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9136" y="1086046"/>
            <a:ext cx="3220138" cy="562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1895" marR="508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General </a:t>
            </a:r>
            <a:r>
              <a:rPr spc="-165" dirty="0"/>
              <a:t>Strategies</a:t>
            </a:r>
            <a:r>
              <a:rPr spc="-345" dirty="0"/>
              <a:t> </a:t>
            </a:r>
            <a:r>
              <a:rPr spc="-165" dirty="0"/>
              <a:t>for  </a:t>
            </a:r>
            <a:r>
              <a:rPr spc="-175" dirty="0"/>
              <a:t>Processing </a:t>
            </a:r>
            <a:r>
              <a:rPr spc="-170" dirty="0"/>
              <a:t>Color  </a:t>
            </a:r>
            <a:r>
              <a:rPr spc="-12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7940" y="4051808"/>
            <a:ext cx="29756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Strategy </a:t>
            </a:r>
            <a:r>
              <a:rPr sz="2400" b="1" spc="-204" dirty="0">
                <a:solidFill>
                  <a:srgbClr val="FF0000"/>
                </a:solidFill>
                <a:latin typeface="Trebuchet MS"/>
                <a:cs typeface="Trebuchet MS"/>
              </a:rPr>
              <a:t>2: </a:t>
            </a:r>
            <a:r>
              <a:rPr sz="2400" spc="-100" dirty="0">
                <a:latin typeface="Trebuchet MS"/>
                <a:cs typeface="Trebuchet MS"/>
              </a:rPr>
              <a:t>Compute  </a:t>
            </a:r>
            <a:r>
              <a:rPr sz="2400" spc="-110" dirty="0">
                <a:latin typeface="Trebuchet MS"/>
                <a:cs typeface="Trebuchet MS"/>
              </a:rPr>
              <a:t>luminance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(weighted  </a:t>
            </a:r>
            <a:r>
              <a:rPr sz="2400" spc="-105" dirty="0">
                <a:latin typeface="Trebuchet MS"/>
                <a:cs typeface="Trebuchet MS"/>
              </a:rPr>
              <a:t>average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45" dirty="0">
                <a:latin typeface="Trebuchet MS"/>
                <a:cs typeface="Trebuchet MS"/>
              </a:rPr>
              <a:t>RGB),  </a:t>
            </a:r>
            <a:r>
              <a:rPr sz="2400" spc="-85" dirty="0">
                <a:latin typeface="Trebuchet MS"/>
                <a:cs typeface="Trebuchet MS"/>
              </a:rPr>
              <a:t>process </a:t>
            </a:r>
            <a:r>
              <a:rPr sz="2400" spc="-110" dirty="0">
                <a:latin typeface="Trebuchet MS"/>
                <a:cs typeface="Trebuchet MS"/>
              </a:rPr>
              <a:t>intensity  </a:t>
            </a:r>
            <a:r>
              <a:rPr sz="2400" spc="-125" dirty="0">
                <a:latin typeface="Trebuchet MS"/>
                <a:cs typeface="Trebuchet MS"/>
              </a:rPr>
              <a:t>matrix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6070" y="898484"/>
            <a:ext cx="1878495" cy="607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/>
              <a:t>RGB to </a:t>
            </a:r>
            <a:r>
              <a:rPr sz="3600" spc="-150" dirty="0"/>
              <a:t>HSV</a:t>
            </a:r>
            <a:r>
              <a:rPr sz="3600" spc="-57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918208"/>
            <a:ext cx="373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Define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00" dirty="0">
                <a:latin typeface="Trebuchet MS"/>
                <a:cs typeface="Trebuchet MS"/>
              </a:rPr>
              <a:t>following</a:t>
            </a:r>
            <a:r>
              <a:rPr sz="2400" spc="-3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502" y="3673855"/>
            <a:ext cx="6997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400" spc="-110" dirty="0">
                <a:latin typeface="Trebuchet MS"/>
                <a:cs typeface="Trebuchet MS"/>
              </a:rPr>
              <a:t>Find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FF0000"/>
                </a:solidFill>
                <a:latin typeface="Trebuchet MS"/>
                <a:cs typeface="Trebuchet MS"/>
              </a:rPr>
              <a:t>saturation</a:t>
            </a:r>
            <a:r>
              <a:rPr sz="2400" b="1" spc="-1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components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(</a:t>
            </a:r>
            <a:r>
              <a:rPr sz="2400" i="1" spc="-30" dirty="0">
                <a:latin typeface="Carlito"/>
                <a:cs typeface="Carlito"/>
              </a:rPr>
              <a:t>C</a:t>
            </a:r>
            <a:r>
              <a:rPr sz="2400" i="1" spc="-44" baseline="-20833" dirty="0">
                <a:latin typeface="Carlito"/>
                <a:cs typeface="Carlito"/>
              </a:rPr>
              <a:t>max</a:t>
            </a:r>
            <a:r>
              <a:rPr sz="2400" i="1" spc="-30" dirty="0">
                <a:latin typeface="Carlito"/>
                <a:cs typeface="Carlito"/>
              </a:rPr>
              <a:t>=</a:t>
            </a:r>
            <a:r>
              <a:rPr sz="2400" i="1" spc="-20" dirty="0">
                <a:latin typeface="Carlito"/>
                <a:cs typeface="Carlito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255)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5429504"/>
            <a:ext cx="295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5" dirty="0">
                <a:latin typeface="Trebuchet MS"/>
                <a:cs typeface="Trebuchet MS"/>
              </a:rPr>
              <a:t>And </a:t>
            </a:r>
            <a:r>
              <a:rPr sz="2400" spc="-110" dirty="0">
                <a:latin typeface="Trebuchet MS"/>
                <a:cs typeface="Trebuchet MS"/>
              </a:rPr>
              <a:t>luminance</a:t>
            </a:r>
            <a:r>
              <a:rPr sz="2400" spc="-36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value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8232" y="4268126"/>
            <a:ext cx="3088978" cy="68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0416" y="2519745"/>
            <a:ext cx="5409342" cy="628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9482" y="6117928"/>
            <a:ext cx="1338848" cy="499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/>
              <a:t>RGB to </a:t>
            </a:r>
            <a:r>
              <a:rPr sz="3600" spc="-150" dirty="0"/>
              <a:t>HSV</a:t>
            </a:r>
            <a:r>
              <a:rPr sz="3600" spc="-570" dirty="0"/>
              <a:t> </a:t>
            </a:r>
            <a:r>
              <a:rPr sz="3600" spc="-200" dirty="0"/>
              <a:t>Conversion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7702" y="1994408"/>
            <a:ext cx="450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Normalize </a:t>
            </a:r>
            <a:r>
              <a:rPr sz="2400" spc="-114" dirty="0">
                <a:latin typeface="Trebuchet MS"/>
                <a:cs typeface="Trebuchet MS"/>
              </a:rPr>
              <a:t>each </a:t>
            </a:r>
            <a:r>
              <a:rPr sz="2400" spc="-85" dirty="0">
                <a:latin typeface="Trebuchet MS"/>
                <a:cs typeface="Trebuchet MS"/>
              </a:rPr>
              <a:t>component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using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702" y="3311144"/>
            <a:ext cx="494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35" dirty="0">
                <a:latin typeface="Trebuchet MS"/>
                <a:cs typeface="Trebuchet MS"/>
              </a:rPr>
              <a:t>Calculate </a:t>
            </a:r>
            <a:r>
              <a:rPr sz="2400" spc="-110" dirty="0">
                <a:latin typeface="Trebuchet MS"/>
                <a:cs typeface="Trebuchet MS"/>
              </a:rPr>
              <a:t>preliminary </a:t>
            </a:r>
            <a:r>
              <a:rPr sz="2400" spc="-80" dirty="0">
                <a:latin typeface="Trebuchet MS"/>
                <a:cs typeface="Trebuchet MS"/>
              </a:rPr>
              <a:t>hue </a:t>
            </a:r>
            <a:r>
              <a:rPr sz="2400" spc="-105" dirty="0">
                <a:latin typeface="Trebuchet MS"/>
                <a:cs typeface="Trebuchet MS"/>
              </a:rPr>
              <a:t>value </a:t>
            </a:r>
            <a:r>
              <a:rPr sz="2400" i="1" spc="-5" dirty="0">
                <a:latin typeface="Carlito"/>
                <a:cs typeface="Carlito"/>
              </a:rPr>
              <a:t>H’</a:t>
            </a:r>
            <a:r>
              <a:rPr sz="2400" i="1" spc="-325" dirty="0">
                <a:latin typeface="Carlito"/>
                <a:cs typeface="Carlito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702" y="5066792"/>
            <a:ext cx="7858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50" dirty="0">
                <a:latin typeface="Trebuchet MS"/>
                <a:cs typeface="Trebuchet MS"/>
              </a:rPr>
              <a:t>Finally,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obtain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final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hue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value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normalizing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interval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[0,1]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6553" y="2726353"/>
            <a:ext cx="5253978" cy="503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1630" y="3935702"/>
            <a:ext cx="3014155" cy="702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5093" y="5731077"/>
            <a:ext cx="3421482" cy="532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1653</Words>
  <Application>Microsoft Macintosh PowerPoint</Application>
  <PresentationFormat>Custom</PresentationFormat>
  <Paragraphs>210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Carlito</vt:lpstr>
      <vt:lpstr>Trebuchet MS</vt:lpstr>
      <vt:lpstr>Wingdings</vt:lpstr>
      <vt:lpstr>Office Theme</vt:lpstr>
      <vt:lpstr>True Color: Component Ordering</vt:lpstr>
      <vt:lpstr>True Color: Packed Ordering</vt:lpstr>
      <vt:lpstr>Indexed Images</vt:lpstr>
      <vt:lpstr>Color Images in ImageJ</vt:lpstr>
      <vt:lpstr>Color Image Conversion in ImageJ</vt:lpstr>
      <vt:lpstr>General Strategies for  Processing Color  Images</vt:lpstr>
      <vt:lpstr>General Strategies for  Processing Color  Images</vt:lpstr>
      <vt:lpstr>RGB to HSV Conversion</vt:lpstr>
      <vt:lpstr>RGB to HSV Conversion</vt:lpstr>
      <vt:lpstr>Example: RGB to HSV Conversion</vt:lpstr>
      <vt:lpstr>PowerPoint Presentation</vt:lpstr>
      <vt:lpstr>HSV to RGB Conversion</vt:lpstr>
      <vt:lpstr>RGB to HLS Conversion</vt:lpstr>
      <vt:lpstr>Example RGB to HLS Conversion</vt:lpstr>
      <vt:lpstr>HLS to RGB Conversion</vt:lpstr>
      <vt:lpstr>HLS to RGB Conversion</vt:lpstr>
      <vt:lpstr>TV Color Spaces – YUV, YIQ, YCbCr</vt:lpstr>
      <vt:lpstr>YUV</vt:lpstr>
      <vt:lpstr>YUV</vt:lpstr>
      <vt:lpstr>YIQ</vt:lpstr>
      <vt:lpstr>YCbCr</vt:lpstr>
      <vt:lpstr>YCbCr</vt:lpstr>
      <vt:lpstr>Comparing YUV, YIQ and YCbCr</vt:lpstr>
      <vt:lpstr>CIE Color Space</vt:lpstr>
      <vt:lpstr>CIE Chromaticity Diagram (1931)</vt:lpstr>
      <vt:lpstr>Standard Illuminants</vt:lpstr>
      <vt:lpstr>CIE uses</vt:lpstr>
      <vt:lpstr>CIE L*a*b*</vt:lpstr>
      <vt:lpstr>Device Color Gamuts</vt:lpstr>
      <vt:lpstr>Device Color Gamuts</vt:lpstr>
      <vt:lpstr>Transformation CIE XYZ to L*a*b*</vt:lpstr>
      <vt:lpstr>Transformation L*a*b* to CIE XYZ</vt:lpstr>
      <vt:lpstr>Example of L*a*b* Components</vt:lpstr>
      <vt:lpstr>Code for XYZ to L*a*b* and L*a*b* to XYZ Conversion</vt:lpstr>
      <vt:lpstr>Measuring Color Differences</vt:lpstr>
      <vt:lpstr>sRGB</vt:lpstr>
      <vt:lpstr>Transformation CIE XYZ to sRGB</vt:lpstr>
      <vt:lpstr>Transformation sRGB to CIE XYZ</vt:lpstr>
      <vt:lpstr>Adobe RGB</vt:lpstr>
      <vt:lpstr>Chromatic Adaptation</vt:lpstr>
      <vt:lpstr>XYZ Scaling</vt:lpstr>
      <vt:lpstr>Colorimetric Support in Java</vt:lpstr>
      <vt:lpstr>Statistics of Color Images</vt:lpstr>
      <vt:lpstr>Color Histograms</vt:lpstr>
      <vt:lpstr>2D Color Histograms</vt:lpstr>
      <vt:lpstr>PowerPoint Presentation</vt:lpstr>
      <vt:lpstr>Color Quantization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lecture09.ppt [Compatibility Mode]</dc:title>
  <dc:creator>emmanuel</dc:creator>
  <cp:lastModifiedBy>Hung Nguyen</cp:lastModifiedBy>
  <cp:revision>1</cp:revision>
  <dcterms:created xsi:type="dcterms:W3CDTF">2020-11-19T10:40:00Z</dcterms:created>
  <dcterms:modified xsi:type="dcterms:W3CDTF">2020-11-19T10:53:14Z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2020-11-19T00:00:00Z</vt:filetime>
  </property>
</Properties>
</file>